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 id="2147483885" r:id="rId2"/>
  </p:sldMasterIdLst>
  <p:notesMasterIdLst>
    <p:notesMasterId r:id="rId19"/>
  </p:notesMasterIdLst>
  <p:sldIdLst>
    <p:sldId id="256" r:id="rId3"/>
    <p:sldId id="277" r:id="rId4"/>
    <p:sldId id="278" r:id="rId5"/>
    <p:sldId id="279" r:id="rId6"/>
    <p:sldId id="280" r:id="rId7"/>
    <p:sldId id="281" r:id="rId8"/>
    <p:sldId id="282" r:id="rId9"/>
    <p:sldId id="283" r:id="rId10"/>
    <p:sldId id="284" r:id="rId11"/>
    <p:sldId id="285" r:id="rId12"/>
    <p:sldId id="268" r:id="rId13"/>
    <p:sldId id="269" r:id="rId14"/>
    <p:sldId id="272" r:id="rId15"/>
    <p:sldId id="286" r:id="rId16"/>
    <p:sldId id="275" r:id="rId17"/>
    <p:sldId id="287"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432" y="12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1210FA-0704-4B08-9190-EFB59E930338}" type="datetimeFigureOut">
              <a:rPr lang="vi-VN" smtClean="0"/>
              <a:t>16/12/2015</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272992-AB5A-4A2F-BD43-7AC24DDAA21B}" type="slidenum">
              <a:rPr lang="vi-VN" smtClean="0"/>
              <a:t>‹#›</a:t>
            </a:fld>
            <a:endParaRPr lang="vi-VN"/>
          </a:p>
        </p:txBody>
      </p:sp>
    </p:spTree>
    <p:extLst>
      <p:ext uri="{BB962C8B-B14F-4D97-AF65-F5344CB8AC3E}">
        <p14:creationId xmlns:p14="http://schemas.microsoft.com/office/powerpoint/2010/main" val="2776844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xfrm>
            <a:off x="1144588" y="685800"/>
            <a:ext cx="4573587" cy="3429000"/>
          </a:xfrm>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Content Layouts</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chemeClr val="bg1"/>
        </a:solidFill>
        <a:effectLst/>
      </p:bgPr>
    </p:bg>
    <p:spTree>
      <p:nvGrpSpPr>
        <p:cNvPr id="1" name=""/>
        <p:cNvGrpSpPr/>
        <p:nvPr/>
      </p:nvGrpSpPr>
      <p:grpSpPr>
        <a:xfrm>
          <a:off x="0" y="0"/>
          <a:ext cx="0" cy="0"/>
          <a:chOff x="0" y="0"/>
          <a:chExt cx="0" cy="0"/>
        </a:xfrm>
      </p:grpSpPr>
      <p:sp>
        <p:nvSpPr>
          <p:cNvPr id="4" name="Freeform 124"/>
          <p:cNvSpPr>
            <a:spLocks/>
          </p:cNvSpPr>
          <p:nvPr/>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5" name="Group 148"/>
          <p:cNvGrpSpPr>
            <a:grpSpLocks/>
          </p:cNvGrpSpPr>
          <p:nvPr/>
        </p:nvGrpSpPr>
        <p:grpSpPr bwMode="auto">
          <a:xfrm>
            <a:off x="-9525" y="0"/>
            <a:ext cx="9159875" cy="6878638"/>
            <a:chOff x="0" y="0"/>
            <a:chExt cx="5764" cy="4321"/>
          </a:xfrm>
        </p:grpSpPr>
        <p:sp>
          <p:nvSpPr>
            <p:cNvPr id="6" name="AutoShape 149"/>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Freeform 150"/>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8" name="Freeform 151"/>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9" name="Freeform 152"/>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 name="Freeform 153"/>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1" name="Freeform 125"/>
          <p:cNvSpPr>
            <a:spLocks/>
          </p:cNvSpPr>
          <p:nvPr/>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13" name="Group 225"/>
          <p:cNvGrpSpPr>
            <a:grpSpLocks/>
          </p:cNvGrpSpPr>
          <p:nvPr/>
        </p:nvGrpSpPr>
        <p:grpSpPr bwMode="auto">
          <a:xfrm>
            <a:off x="3022600" y="393700"/>
            <a:ext cx="3073400" cy="4778375"/>
            <a:chOff x="1898" y="254"/>
            <a:chExt cx="1936" cy="3010"/>
          </a:xfrm>
        </p:grpSpPr>
        <p:sp>
          <p:nvSpPr>
            <p:cNvPr id="14" name="Freeform 133"/>
            <p:cNvSpPr>
              <a:spLocks/>
            </p:cNvSpPr>
            <p:nvPr userDrawn="1"/>
          </p:nvSpPr>
          <p:spPr bwMode="gray">
            <a:xfrm>
              <a:off x="1898" y="867"/>
              <a:ext cx="618" cy="572"/>
            </a:xfrm>
            <a:custGeom>
              <a:avLst/>
              <a:gdLst>
                <a:gd name="T0" fmla="*/ 0 w 832"/>
                <a:gd name="T1" fmla="*/ 82 h 834"/>
                <a:gd name="T2" fmla="*/ 83 w 832"/>
                <a:gd name="T3" fmla="*/ 2 h 834"/>
                <a:gd name="T4" fmla="*/ 540 w 832"/>
                <a:gd name="T5" fmla="*/ 2 h 834"/>
                <a:gd name="T6" fmla="*/ 618 w 832"/>
                <a:gd name="T7" fmla="*/ 73 h 834"/>
                <a:gd name="T8" fmla="*/ 618 w 832"/>
                <a:gd name="T9" fmla="*/ 498 h 834"/>
                <a:gd name="T10" fmla="*/ 551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5" name="Freeform 134"/>
            <p:cNvSpPr>
              <a:spLocks/>
            </p:cNvSpPr>
            <p:nvPr userDrawn="1"/>
          </p:nvSpPr>
          <p:spPr bwMode="gray">
            <a:xfrm>
              <a:off x="2550" y="86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6" name="Freeform 135"/>
            <p:cNvSpPr>
              <a:spLocks/>
            </p:cNvSpPr>
            <p:nvPr userDrawn="1"/>
          </p:nvSpPr>
          <p:spPr bwMode="gray">
            <a:xfrm>
              <a:off x="2545" y="254"/>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3"/>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Freeform 137"/>
            <p:cNvSpPr>
              <a:spLocks/>
            </p:cNvSpPr>
            <p:nvPr userDrawn="1"/>
          </p:nvSpPr>
          <p:spPr bwMode="gray">
            <a:xfrm>
              <a:off x="2551" y="147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8" name="Freeform 138"/>
            <p:cNvSpPr>
              <a:spLocks/>
            </p:cNvSpPr>
            <p:nvPr userDrawn="1"/>
          </p:nvSpPr>
          <p:spPr bwMode="gray">
            <a:xfrm>
              <a:off x="2561" y="2688"/>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9" name="Freeform 139" descr="04"/>
            <p:cNvSpPr>
              <a:spLocks/>
            </p:cNvSpPr>
            <p:nvPr userDrawn="1"/>
          </p:nvSpPr>
          <p:spPr bwMode="gray">
            <a:xfrm>
              <a:off x="3214" y="2682"/>
              <a:ext cx="620" cy="573"/>
            </a:xfrm>
            <a:custGeom>
              <a:avLst/>
              <a:gdLst>
                <a:gd name="T0" fmla="*/ 0 w 832"/>
                <a:gd name="T1" fmla="*/ 82 h 834"/>
                <a:gd name="T2" fmla="*/ 83 w 832"/>
                <a:gd name="T3" fmla="*/ 2 h 834"/>
                <a:gd name="T4" fmla="*/ 542 w 832"/>
                <a:gd name="T5" fmla="*/ 2 h 834"/>
                <a:gd name="T6" fmla="*/ 620 w 832"/>
                <a:gd name="T7" fmla="*/ 73 h 834"/>
                <a:gd name="T8" fmla="*/ 620 w 832"/>
                <a:gd name="T9" fmla="*/ 499 h 834"/>
                <a:gd name="T10" fmla="*/ 553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0" name="Freeform 140"/>
            <p:cNvSpPr>
              <a:spLocks/>
            </p:cNvSpPr>
            <p:nvPr userDrawn="1"/>
          </p:nvSpPr>
          <p:spPr bwMode="gray">
            <a:xfrm>
              <a:off x="1903" y="2692"/>
              <a:ext cx="619" cy="572"/>
            </a:xfrm>
            <a:custGeom>
              <a:avLst/>
              <a:gdLst>
                <a:gd name="T0" fmla="*/ 0 w 832"/>
                <a:gd name="T1" fmla="*/ 82 h 834"/>
                <a:gd name="T2" fmla="*/ 83 w 832"/>
                <a:gd name="T3" fmla="*/ 2 h 834"/>
                <a:gd name="T4" fmla="*/ 541 w 832"/>
                <a:gd name="T5" fmla="*/ 2 h 834"/>
                <a:gd name="T6" fmla="*/ 619 w 832"/>
                <a:gd name="T7" fmla="*/ 73 h 834"/>
                <a:gd name="T8" fmla="*/ 619 w 832"/>
                <a:gd name="T9" fmla="*/ 498 h 834"/>
                <a:gd name="T10" fmla="*/ 552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1" name="Freeform 163"/>
            <p:cNvSpPr>
              <a:spLocks/>
            </p:cNvSpPr>
            <p:nvPr userDrawn="1"/>
          </p:nvSpPr>
          <p:spPr bwMode="gray">
            <a:xfrm>
              <a:off x="2557" y="2080"/>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3075" name="Rectangle 3"/>
          <p:cNvSpPr>
            <a:spLocks noGrp="1" noChangeArrowheads="1"/>
          </p:cNvSpPr>
          <p:nvPr>
            <p:ph type="subTitle" idx="1"/>
          </p:nvPr>
        </p:nvSpPr>
        <p:spPr>
          <a:xfrm>
            <a:off x="609600" y="5400675"/>
            <a:ext cx="7924800" cy="304800"/>
          </a:xfrm>
          <a:extLst>
            <a:ext uri="{909E8E84-426E-40DD-AFC4-6F175D3DCCD1}">
              <a14:hiddenFill xmlns:a14="http://schemas.microsoft.com/office/drawing/2010/main">
                <a:solidFill>
                  <a:srgbClr val="C0C0C0"/>
                </a:solidFill>
              </a14:hiddenFill>
            </a:ext>
          </a:extLst>
        </p:spPr>
        <p:txBody>
          <a:bodyPr/>
          <a:lstStyle>
            <a:lvl1pPr marL="0" indent="0" algn="dist">
              <a:buFont typeface="Wingdings" pitchFamily="2" charset="2"/>
              <a:buNone/>
              <a:defRPr sz="1100">
                <a:latin typeface="Arial" charset="0"/>
              </a:defRPr>
            </a:lvl1pPr>
          </a:lstStyle>
          <a:p>
            <a:pPr lvl="0"/>
            <a:r>
              <a:rPr lang="en-US" noProof="0" smtClean="0"/>
              <a:t>Click to edit Master subtitle style</a:t>
            </a:r>
          </a:p>
        </p:txBody>
      </p:sp>
      <p:sp>
        <p:nvSpPr>
          <p:cNvPr id="3074" name="Rectangle 2"/>
          <p:cNvSpPr>
            <a:spLocks noGrp="1" noChangeArrowheads="1"/>
          </p:cNvSpPr>
          <p:nvPr>
            <p:ph type="ctrTitle"/>
          </p:nvPr>
        </p:nvSpPr>
        <p:spPr>
          <a:xfrm>
            <a:off x="609600" y="5791200"/>
            <a:ext cx="7924800" cy="685800"/>
          </a:xfrm>
        </p:spPr>
        <p:txBody>
          <a:bodyPr/>
          <a:lstStyle>
            <a:lvl1pPr algn="ctr">
              <a:defRPr sz="4400" i="1">
                <a:solidFill>
                  <a:schemeClr val="tx2"/>
                </a:solidFill>
                <a:latin typeface="Arial" charset="0"/>
              </a:defRPr>
            </a:lvl1pPr>
          </a:lstStyle>
          <a:p>
            <a:pPr lvl="0"/>
            <a:r>
              <a:rPr lang="en-US" noProof="0" smtClean="0"/>
              <a:t>Click to edit Master title style</a:t>
            </a:r>
          </a:p>
        </p:txBody>
      </p:sp>
      <p:sp>
        <p:nvSpPr>
          <p:cNvPr id="22" name="Rectangle 5"/>
          <p:cNvSpPr>
            <a:spLocks noGrp="1" noChangeArrowheads="1"/>
          </p:cNvSpPr>
          <p:nvPr>
            <p:ph type="ftr" sz="quarter" idx="10"/>
          </p:nvPr>
        </p:nvSpPr>
        <p:spPr>
          <a:xfrm>
            <a:off x="6858000" y="6486525"/>
            <a:ext cx="1981200" cy="228600"/>
          </a:xfrm>
          <a:prstGeom prst="rect">
            <a:avLst/>
          </a:prstGeom>
        </p:spPr>
        <p:txBody>
          <a:bodyPr/>
          <a:lstStyle>
            <a:lvl1pPr>
              <a:defRPr sz="1200" b="1" i="0" smtClean="0">
                <a:solidFill>
                  <a:schemeClr val="tx1"/>
                </a:solidFill>
                <a:latin typeface="Arial" charset="0"/>
              </a:defRPr>
            </a:lvl1pPr>
          </a:lstStyle>
          <a:p>
            <a:endParaRPr lang="en-US"/>
          </a:p>
        </p:txBody>
      </p:sp>
      <p:sp>
        <p:nvSpPr>
          <p:cNvPr id="23" name="Rectangle 6"/>
          <p:cNvSpPr>
            <a:spLocks noGrp="1" noChangeArrowheads="1"/>
          </p:cNvSpPr>
          <p:nvPr>
            <p:ph type="sldNum" sz="quarter" idx="11"/>
          </p:nvPr>
        </p:nvSpPr>
        <p:spPr>
          <a:xfrm>
            <a:off x="228600" y="6477000"/>
            <a:ext cx="1524000" cy="244475"/>
          </a:xfrm>
        </p:spPr>
        <p:txBody>
          <a:bodyPr/>
          <a:lstStyle>
            <a:lvl1pPr>
              <a:defRPr smtClean="0">
                <a:latin typeface="Arial" charset="0"/>
              </a:defRPr>
            </a:lvl1pPr>
          </a:lstStyle>
          <a:p>
            <a:fld id="{98F0EF15-4912-40E6-85DB-A8948F6E3497}" type="slidenum">
              <a:rPr lang="en-US" smtClean="0"/>
              <a:pPr/>
              <a:t>‹#›</a:t>
            </a:fld>
            <a:endParaRPr lang="en-US"/>
          </a:p>
        </p:txBody>
      </p:sp>
      <p:sp>
        <p:nvSpPr>
          <p:cNvPr id="24" name="Text Box 48"/>
          <p:cNvSpPr txBox="1">
            <a:spLocks noChangeArrowheads="1"/>
          </p:cNvSpPr>
          <p:nvPr userDrawn="1"/>
        </p:nvSpPr>
        <p:spPr bwMode="auto">
          <a:xfrm>
            <a:off x="457200" y="5789613"/>
            <a:ext cx="1230313"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a:solidFill>
                  <a:schemeClr val="bg1"/>
                </a:solidFill>
              </a:rPr>
              <a:t>Company</a:t>
            </a:r>
          </a:p>
          <a:p>
            <a:pPr algn="ctr"/>
            <a:r>
              <a:rPr lang="en-US" sz="2800" b="1">
                <a:solidFill>
                  <a:schemeClr val="bg1"/>
                </a:solidFill>
              </a:rPr>
              <a:t>LOGO</a:t>
            </a:r>
          </a:p>
        </p:txBody>
      </p:sp>
    </p:spTree>
    <p:extLst>
      <p:ext uri="{BB962C8B-B14F-4D97-AF65-F5344CB8AC3E}">
        <p14:creationId xmlns:p14="http://schemas.microsoft.com/office/powerpoint/2010/main" val="371965744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7836287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414247833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672550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3048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5974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18235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211648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48082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875610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841935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675620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8211185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108200" cy="59436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457200"/>
            <a:ext cx="61722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545756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Chart Placeholder 2"/>
          <p:cNvSpPr>
            <a:spLocks noGrp="1"/>
          </p:cNvSpPr>
          <p:nvPr>
            <p:ph type="chart" idx="1"/>
          </p:nvPr>
        </p:nvSpPr>
        <p:spPr>
          <a:xfrm>
            <a:off x="304800" y="1295400"/>
            <a:ext cx="8432800" cy="5105400"/>
          </a:xfrm>
        </p:spPr>
        <p:txBody>
          <a:bodyPr/>
          <a:lstStyle/>
          <a:p>
            <a:pPr lvl="0"/>
            <a:r>
              <a:rPr lang="en-US" noProof="0" smtClean="0"/>
              <a:t>Click icon to add chart</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3611742242"/>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SmartArt Placeholder 2"/>
          <p:cNvSpPr>
            <a:spLocks noGrp="1"/>
          </p:cNvSpPr>
          <p:nvPr>
            <p:ph type="dgm" idx="1"/>
          </p:nvPr>
        </p:nvSpPr>
        <p:spPr>
          <a:xfrm>
            <a:off x="304800" y="1295400"/>
            <a:ext cx="8432800" cy="5105400"/>
          </a:xfrm>
        </p:spPr>
        <p:txBody>
          <a:bodyPr/>
          <a:lstStyle/>
          <a:p>
            <a:pPr lvl="0"/>
            <a:r>
              <a:rPr lang="en-US" noProof="0" smtClean="0"/>
              <a:t>Click icon to add SmartArt graphic</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112054736"/>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3"/>
          <p:cNvSpPr>
            <a:spLocks noGrp="1" noChangeArrowheads="1"/>
          </p:cNvSpPr>
          <p:nvPr>
            <p:ph type="dt" sz="half" idx="10"/>
          </p:nvPr>
        </p:nvSpPr>
        <p:spPr>
          <a:ln/>
        </p:spPr>
        <p:txBody>
          <a:bodyPr/>
          <a:lstStyle>
            <a:lvl1pPr>
              <a:defRPr/>
            </a:lvl1pPr>
          </a:lstStyle>
          <a:p>
            <a:fld id="{EE6CB2F1-2818-4A84-81DA-4A1808753587}" type="datetimeFigureOut">
              <a:rPr lang="en-US"/>
              <a:pPr/>
              <a:t>16/12/2015</a:t>
            </a:fld>
            <a:endParaRPr lang="en-US"/>
          </a:p>
        </p:txBody>
      </p:sp>
      <p:sp>
        <p:nvSpPr>
          <p:cNvPr id="5" name="Rectangle 54"/>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endParaRPr lang="en-US"/>
          </a:p>
        </p:txBody>
      </p:sp>
      <p:sp>
        <p:nvSpPr>
          <p:cNvPr id="6" name="Rectangle 55"/>
          <p:cNvSpPr>
            <a:spLocks noGrp="1" noChangeArrowheads="1"/>
          </p:cNvSpPr>
          <p:nvPr>
            <p:ph type="sldNum" sz="quarter" idx="12"/>
          </p:nvPr>
        </p:nvSpPr>
        <p:spPr>
          <a:ln/>
        </p:spPr>
        <p:txBody>
          <a:bodyPr/>
          <a:lstStyle>
            <a:lvl1pPr>
              <a:defRPr/>
            </a:lvl1pPr>
          </a:lstStyle>
          <a:p>
            <a:fld id="{B718132A-0B53-483C-B9A4-EC210922C08D}" type="slidenum">
              <a:rPr lang="en-US"/>
              <a:pPr/>
              <a:t>‹#›</a:t>
            </a:fld>
            <a:endParaRPr lang="en-US"/>
          </a:p>
        </p:txBody>
      </p:sp>
    </p:spTree>
    <p:extLst>
      <p:ext uri="{BB962C8B-B14F-4D97-AF65-F5344CB8AC3E}">
        <p14:creationId xmlns:p14="http://schemas.microsoft.com/office/powerpoint/2010/main" val="106870051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6781800" cy="6397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447800"/>
            <a:ext cx="8001000" cy="4876800"/>
          </a:xfrm>
        </p:spPr>
        <p:txBody>
          <a:bodyPr/>
          <a:lstStyle/>
          <a:p>
            <a:pPr lvl="0"/>
            <a:r>
              <a:rPr lang="en-US" noProof="0" smtClean="0"/>
              <a:t>Click icon to add table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5334000" y="6477000"/>
            <a:ext cx="3657600" cy="22860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CFF7250-279F-46F7-BAD3-98370DAC856D}" type="slidenum">
              <a:rPr lang="en-US"/>
              <a:pPr>
                <a:defRPr/>
              </a:pPr>
              <a:t>‹#›</a:t>
            </a:fld>
            <a:endParaRPr lang="en-US"/>
          </a:p>
        </p:txBody>
      </p:sp>
    </p:spTree>
    <p:extLst>
      <p:ext uri="{BB962C8B-B14F-4D97-AF65-F5344CB8AC3E}">
        <p14:creationId xmlns:p14="http://schemas.microsoft.com/office/powerpoint/2010/main" val="2941174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chemeClr val="bg1"/>
        </a:solidFill>
        <a:effectLst/>
      </p:bgPr>
    </p:bg>
    <p:spTree>
      <p:nvGrpSpPr>
        <p:cNvPr id="1" name=""/>
        <p:cNvGrpSpPr/>
        <p:nvPr/>
      </p:nvGrpSpPr>
      <p:grpSpPr>
        <a:xfrm>
          <a:off x="0" y="0"/>
          <a:ext cx="0" cy="0"/>
          <a:chOff x="0" y="0"/>
          <a:chExt cx="0" cy="0"/>
        </a:xfrm>
      </p:grpSpPr>
      <p:sp>
        <p:nvSpPr>
          <p:cNvPr id="4" name="Freeform 124"/>
          <p:cNvSpPr>
            <a:spLocks/>
          </p:cNvSpPr>
          <p:nvPr/>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5" name="Group 148"/>
          <p:cNvGrpSpPr>
            <a:grpSpLocks/>
          </p:cNvGrpSpPr>
          <p:nvPr/>
        </p:nvGrpSpPr>
        <p:grpSpPr bwMode="auto">
          <a:xfrm>
            <a:off x="-9525" y="0"/>
            <a:ext cx="9159875" cy="6878638"/>
            <a:chOff x="0" y="0"/>
            <a:chExt cx="5764" cy="4321"/>
          </a:xfrm>
        </p:grpSpPr>
        <p:sp>
          <p:nvSpPr>
            <p:cNvPr id="6" name="AutoShape 149"/>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Freeform 150"/>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8" name="Freeform 151"/>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9" name="Freeform 152"/>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 name="Freeform 153"/>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1" name="Freeform 125"/>
          <p:cNvSpPr>
            <a:spLocks/>
          </p:cNvSpPr>
          <p:nvPr/>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2" name="Text Box 14"/>
          <p:cNvSpPr txBox="1">
            <a:spLocks noChangeArrowheads="1"/>
          </p:cNvSpPr>
          <p:nvPr/>
        </p:nvSpPr>
        <p:spPr bwMode="gray">
          <a:xfrm>
            <a:off x="7848600" y="228600"/>
            <a:ext cx="990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algn="l" eaLnBrk="1" hangingPunct="1"/>
            <a:r>
              <a:rPr lang="en-US" sz="2000" b="0" i="1" baseline="0">
                <a:solidFill>
                  <a:srgbClr val="D7181F"/>
                </a:solidFill>
                <a:latin typeface="Arial Black" pitchFamily="34" charset="0"/>
              </a:rPr>
              <a:t>LOGO</a:t>
            </a:r>
          </a:p>
        </p:txBody>
      </p:sp>
      <p:grpSp>
        <p:nvGrpSpPr>
          <p:cNvPr id="13" name="Group 225"/>
          <p:cNvGrpSpPr>
            <a:grpSpLocks/>
          </p:cNvGrpSpPr>
          <p:nvPr/>
        </p:nvGrpSpPr>
        <p:grpSpPr bwMode="auto">
          <a:xfrm>
            <a:off x="3022600" y="393700"/>
            <a:ext cx="3073400" cy="4778375"/>
            <a:chOff x="1898" y="254"/>
            <a:chExt cx="1936" cy="3010"/>
          </a:xfrm>
        </p:grpSpPr>
        <p:sp>
          <p:nvSpPr>
            <p:cNvPr id="14" name="Freeform 133"/>
            <p:cNvSpPr>
              <a:spLocks/>
            </p:cNvSpPr>
            <p:nvPr userDrawn="1"/>
          </p:nvSpPr>
          <p:spPr bwMode="gray">
            <a:xfrm>
              <a:off x="1898" y="867"/>
              <a:ext cx="618" cy="572"/>
            </a:xfrm>
            <a:custGeom>
              <a:avLst/>
              <a:gdLst>
                <a:gd name="T0" fmla="*/ 0 w 832"/>
                <a:gd name="T1" fmla="*/ 82 h 834"/>
                <a:gd name="T2" fmla="*/ 83 w 832"/>
                <a:gd name="T3" fmla="*/ 2 h 834"/>
                <a:gd name="T4" fmla="*/ 540 w 832"/>
                <a:gd name="T5" fmla="*/ 2 h 834"/>
                <a:gd name="T6" fmla="*/ 618 w 832"/>
                <a:gd name="T7" fmla="*/ 73 h 834"/>
                <a:gd name="T8" fmla="*/ 618 w 832"/>
                <a:gd name="T9" fmla="*/ 498 h 834"/>
                <a:gd name="T10" fmla="*/ 551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5" name="Freeform 134"/>
            <p:cNvSpPr>
              <a:spLocks/>
            </p:cNvSpPr>
            <p:nvPr userDrawn="1"/>
          </p:nvSpPr>
          <p:spPr bwMode="gray">
            <a:xfrm>
              <a:off x="2550" y="86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6" name="Freeform 135"/>
            <p:cNvSpPr>
              <a:spLocks/>
            </p:cNvSpPr>
            <p:nvPr userDrawn="1"/>
          </p:nvSpPr>
          <p:spPr bwMode="gray">
            <a:xfrm>
              <a:off x="2545" y="254"/>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3"/>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Freeform 137"/>
            <p:cNvSpPr>
              <a:spLocks/>
            </p:cNvSpPr>
            <p:nvPr userDrawn="1"/>
          </p:nvSpPr>
          <p:spPr bwMode="gray">
            <a:xfrm>
              <a:off x="2551" y="1472"/>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8" name="Freeform 138"/>
            <p:cNvSpPr>
              <a:spLocks/>
            </p:cNvSpPr>
            <p:nvPr userDrawn="1"/>
          </p:nvSpPr>
          <p:spPr bwMode="gray">
            <a:xfrm>
              <a:off x="2561" y="2688"/>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9" name="Freeform 139" descr="04"/>
            <p:cNvSpPr>
              <a:spLocks/>
            </p:cNvSpPr>
            <p:nvPr userDrawn="1"/>
          </p:nvSpPr>
          <p:spPr bwMode="gray">
            <a:xfrm>
              <a:off x="3214" y="2682"/>
              <a:ext cx="620" cy="573"/>
            </a:xfrm>
            <a:custGeom>
              <a:avLst/>
              <a:gdLst>
                <a:gd name="T0" fmla="*/ 0 w 832"/>
                <a:gd name="T1" fmla="*/ 82 h 834"/>
                <a:gd name="T2" fmla="*/ 83 w 832"/>
                <a:gd name="T3" fmla="*/ 2 h 834"/>
                <a:gd name="T4" fmla="*/ 542 w 832"/>
                <a:gd name="T5" fmla="*/ 2 h 834"/>
                <a:gd name="T6" fmla="*/ 620 w 832"/>
                <a:gd name="T7" fmla="*/ 73 h 834"/>
                <a:gd name="T8" fmla="*/ 620 w 832"/>
                <a:gd name="T9" fmla="*/ 499 h 834"/>
                <a:gd name="T10" fmla="*/ 553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0" name="Freeform 140"/>
            <p:cNvSpPr>
              <a:spLocks/>
            </p:cNvSpPr>
            <p:nvPr userDrawn="1"/>
          </p:nvSpPr>
          <p:spPr bwMode="gray">
            <a:xfrm>
              <a:off x="1903" y="2692"/>
              <a:ext cx="619" cy="572"/>
            </a:xfrm>
            <a:custGeom>
              <a:avLst/>
              <a:gdLst>
                <a:gd name="T0" fmla="*/ 0 w 832"/>
                <a:gd name="T1" fmla="*/ 82 h 834"/>
                <a:gd name="T2" fmla="*/ 83 w 832"/>
                <a:gd name="T3" fmla="*/ 2 h 834"/>
                <a:gd name="T4" fmla="*/ 541 w 832"/>
                <a:gd name="T5" fmla="*/ 2 h 834"/>
                <a:gd name="T6" fmla="*/ 619 w 832"/>
                <a:gd name="T7" fmla="*/ 73 h 834"/>
                <a:gd name="T8" fmla="*/ 619 w 832"/>
                <a:gd name="T9" fmla="*/ 498 h 834"/>
                <a:gd name="T10" fmla="*/ 552 w 832"/>
                <a:gd name="T11" fmla="*/ 571 h 834"/>
                <a:gd name="T12" fmla="*/ 79 w 832"/>
                <a:gd name="T13" fmla="*/ 572 h 834"/>
                <a:gd name="T14" fmla="*/ 1 w 832"/>
                <a:gd name="T15" fmla="*/ 500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21" name="Freeform 163"/>
            <p:cNvSpPr>
              <a:spLocks/>
            </p:cNvSpPr>
            <p:nvPr userDrawn="1"/>
          </p:nvSpPr>
          <p:spPr bwMode="gray">
            <a:xfrm>
              <a:off x="2557" y="2080"/>
              <a:ext cx="618" cy="573"/>
            </a:xfrm>
            <a:custGeom>
              <a:avLst/>
              <a:gdLst>
                <a:gd name="T0" fmla="*/ 0 w 832"/>
                <a:gd name="T1" fmla="*/ 82 h 834"/>
                <a:gd name="T2" fmla="*/ 83 w 832"/>
                <a:gd name="T3" fmla="*/ 2 h 834"/>
                <a:gd name="T4" fmla="*/ 540 w 832"/>
                <a:gd name="T5" fmla="*/ 2 h 834"/>
                <a:gd name="T6" fmla="*/ 618 w 832"/>
                <a:gd name="T7" fmla="*/ 73 h 834"/>
                <a:gd name="T8" fmla="*/ 618 w 832"/>
                <a:gd name="T9" fmla="*/ 499 h 834"/>
                <a:gd name="T10" fmla="*/ 551 w 832"/>
                <a:gd name="T11" fmla="*/ 572 h 834"/>
                <a:gd name="T12" fmla="*/ 79 w 832"/>
                <a:gd name="T13" fmla="*/ 573 h 834"/>
                <a:gd name="T14" fmla="*/ 1 w 832"/>
                <a:gd name="T15" fmla="*/ 501 h 834"/>
                <a:gd name="T16" fmla="*/ 0 w 832"/>
                <a:gd name="T17" fmla="*/ 8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3075" name="Rectangle 3"/>
          <p:cNvSpPr>
            <a:spLocks noGrp="1" noChangeArrowheads="1"/>
          </p:cNvSpPr>
          <p:nvPr>
            <p:ph type="subTitle" idx="1"/>
          </p:nvPr>
        </p:nvSpPr>
        <p:spPr>
          <a:xfrm>
            <a:off x="609600" y="5400675"/>
            <a:ext cx="7924800" cy="304800"/>
          </a:xfrm>
          <a:extLst>
            <a:ext uri="{909E8E84-426E-40DD-AFC4-6F175D3DCCD1}">
              <a14:hiddenFill xmlns:a14="http://schemas.microsoft.com/office/drawing/2010/main">
                <a:solidFill>
                  <a:srgbClr val="C0C0C0"/>
                </a:solidFill>
              </a14:hiddenFill>
            </a:ext>
          </a:extLst>
        </p:spPr>
        <p:txBody>
          <a:bodyPr/>
          <a:lstStyle>
            <a:lvl1pPr marL="0" indent="0" algn="dist">
              <a:buFont typeface="Wingdings" pitchFamily="2" charset="2"/>
              <a:buNone/>
              <a:defRPr sz="1100">
                <a:latin typeface="Arial" charset="0"/>
              </a:defRPr>
            </a:lvl1pPr>
          </a:lstStyle>
          <a:p>
            <a:pPr lvl="0"/>
            <a:r>
              <a:rPr lang="en-US" noProof="0" smtClean="0"/>
              <a:t>Click to edit Master subtitle style</a:t>
            </a:r>
          </a:p>
        </p:txBody>
      </p:sp>
      <p:sp>
        <p:nvSpPr>
          <p:cNvPr id="3074" name="Rectangle 2"/>
          <p:cNvSpPr>
            <a:spLocks noGrp="1" noChangeArrowheads="1"/>
          </p:cNvSpPr>
          <p:nvPr>
            <p:ph type="ctrTitle"/>
          </p:nvPr>
        </p:nvSpPr>
        <p:spPr>
          <a:xfrm>
            <a:off x="609600" y="5791200"/>
            <a:ext cx="7924800" cy="685800"/>
          </a:xfrm>
        </p:spPr>
        <p:txBody>
          <a:bodyPr/>
          <a:lstStyle>
            <a:lvl1pPr algn="ctr">
              <a:defRPr sz="4400" i="1">
                <a:solidFill>
                  <a:schemeClr val="tx2"/>
                </a:solidFill>
                <a:latin typeface="Arial" charset="0"/>
              </a:defRPr>
            </a:lvl1pPr>
          </a:lstStyle>
          <a:p>
            <a:pPr lvl="0"/>
            <a:r>
              <a:rPr lang="en-US" noProof="0" smtClean="0"/>
              <a:t>Click to edit Master title style</a:t>
            </a:r>
          </a:p>
        </p:txBody>
      </p:sp>
      <p:sp>
        <p:nvSpPr>
          <p:cNvPr id="22" name="Rectangle 5"/>
          <p:cNvSpPr>
            <a:spLocks noGrp="1" noChangeArrowheads="1"/>
          </p:cNvSpPr>
          <p:nvPr>
            <p:ph type="ftr" sz="quarter" idx="10"/>
          </p:nvPr>
        </p:nvSpPr>
        <p:spPr>
          <a:xfrm>
            <a:off x="6858000" y="6486525"/>
            <a:ext cx="1981200" cy="228600"/>
          </a:xfrm>
          <a:prstGeom prst="rect">
            <a:avLst/>
          </a:prstGeom>
        </p:spPr>
        <p:txBody>
          <a:bodyPr/>
          <a:lstStyle>
            <a:lvl1pPr>
              <a:defRPr sz="1200" b="1" i="0" smtClean="0">
                <a:solidFill>
                  <a:schemeClr val="tx1"/>
                </a:solidFill>
                <a:latin typeface="Arial" charset="0"/>
              </a:defRPr>
            </a:lvl1pPr>
          </a:lstStyle>
          <a:p>
            <a:endParaRPr lang="en-US"/>
          </a:p>
        </p:txBody>
      </p:sp>
      <p:sp>
        <p:nvSpPr>
          <p:cNvPr id="23" name="Rectangle 6"/>
          <p:cNvSpPr>
            <a:spLocks noGrp="1" noChangeArrowheads="1"/>
          </p:cNvSpPr>
          <p:nvPr>
            <p:ph type="sldNum" sz="quarter" idx="11"/>
          </p:nvPr>
        </p:nvSpPr>
        <p:spPr>
          <a:xfrm>
            <a:off x="228600" y="6477000"/>
            <a:ext cx="1524000" cy="244475"/>
          </a:xfrm>
        </p:spPr>
        <p:txBody>
          <a:bodyPr/>
          <a:lstStyle>
            <a:lvl1pPr>
              <a:defRPr smtClean="0">
                <a:latin typeface="Arial" charset="0"/>
              </a:defRPr>
            </a:lvl1pPr>
          </a:lstStyle>
          <a:p>
            <a:fld id="{98F0EF15-4912-40E6-85DB-A8948F6E3497}" type="slidenum">
              <a:rPr lang="en-US" smtClean="0"/>
              <a:pPr/>
              <a:t>‹#›</a:t>
            </a:fld>
            <a:endParaRPr lang="en-US"/>
          </a:p>
        </p:txBody>
      </p:sp>
      <p:sp>
        <p:nvSpPr>
          <p:cNvPr id="24" name="Text Box 48"/>
          <p:cNvSpPr txBox="1">
            <a:spLocks noChangeArrowheads="1"/>
          </p:cNvSpPr>
          <p:nvPr userDrawn="1"/>
        </p:nvSpPr>
        <p:spPr bwMode="auto">
          <a:xfrm>
            <a:off x="457200" y="5789613"/>
            <a:ext cx="1230313"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a:solidFill>
                  <a:schemeClr val="bg1"/>
                </a:solidFill>
              </a:rPr>
              <a:t>Company</a:t>
            </a:r>
          </a:p>
          <a:p>
            <a:pPr algn="ctr"/>
            <a:r>
              <a:rPr lang="en-US" sz="2800" b="1">
                <a:solidFill>
                  <a:schemeClr val="bg1"/>
                </a:solidFill>
              </a:rPr>
              <a:t>LOGO</a:t>
            </a:r>
          </a:p>
        </p:txBody>
      </p:sp>
      <p:grpSp>
        <p:nvGrpSpPr>
          <p:cNvPr id="25" name="Group 51"/>
          <p:cNvGrpSpPr>
            <a:grpSpLocks/>
          </p:cNvGrpSpPr>
          <p:nvPr userDrawn="1"/>
        </p:nvGrpSpPr>
        <p:grpSpPr bwMode="auto">
          <a:xfrm>
            <a:off x="7812088" y="1012825"/>
            <a:ext cx="958850" cy="976313"/>
            <a:chOff x="4921" y="638"/>
            <a:chExt cx="604" cy="615"/>
          </a:xfrm>
        </p:grpSpPr>
        <p:sp>
          <p:nvSpPr>
            <p:cNvPr id="26" name="Oval 46"/>
            <p:cNvSpPr>
              <a:spLocks noChangeArrowheads="1"/>
            </p:cNvSpPr>
            <p:nvPr userDrawn="1"/>
          </p:nvSpPr>
          <p:spPr bwMode="ltGray">
            <a:xfrm>
              <a:off x="4921" y="638"/>
              <a:ext cx="604" cy="615"/>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27" name="Picture 49" descr="5"/>
            <p:cNvPicPr>
              <a:picLocks noChangeAspect="1" noChangeArrowheads="1" noCrop="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950" y="672"/>
              <a:ext cx="546" cy="5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487778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694984042"/>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162800" cy="685800"/>
          </a:xfrm>
        </p:spPr>
        <p:txBody>
          <a:bodyPr/>
          <a:lstStyle>
            <a:lvl1pPr algn="ctr">
              <a:defRPr sz="2800">
                <a:solidFill>
                  <a:srgbClr val="FF0000"/>
                </a:solidFill>
              </a:defRPr>
            </a:lvl1p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99656527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7090850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3048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597400" y="1295400"/>
            <a:ext cx="41402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0626798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042868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34130795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5180629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3739140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Footer Placeholder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18824669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42580218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108200" cy="59436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457200"/>
            <a:ext cx="61722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052DBB22-8E99-4E06-A10E-FB426D228A31}" type="slidenum">
              <a:rPr lang="en-US" smtClean="0"/>
              <a:t>‹#›</a:t>
            </a:fld>
            <a:endParaRPr lang="en-US"/>
          </a:p>
        </p:txBody>
      </p:sp>
    </p:spTree>
    <p:extLst>
      <p:ext uri="{BB962C8B-B14F-4D97-AF65-F5344CB8AC3E}">
        <p14:creationId xmlns:p14="http://schemas.microsoft.com/office/powerpoint/2010/main" val="24591677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Chart Placeholder 2"/>
          <p:cNvSpPr>
            <a:spLocks noGrp="1"/>
          </p:cNvSpPr>
          <p:nvPr>
            <p:ph type="chart" idx="1"/>
          </p:nvPr>
        </p:nvSpPr>
        <p:spPr>
          <a:xfrm>
            <a:off x="304800" y="1295400"/>
            <a:ext cx="8432800" cy="5105400"/>
          </a:xfrm>
        </p:spPr>
        <p:txBody>
          <a:bodyPr/>
          <a:lstStyle/>
          <a:p>
            <a:pPr lvl="0"/>
            <a:r>
              <a:rPr lang="en-US" noProof="0" smtClean="0"/>
              <a:t>Click icon to add chart</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3018148152"/>
      </p:ext>
    </p:extLst>
  </p:cSld>
  <p:clrMapOvr>
    <a:masterClrMapping/>
  </p:clrMapOvr>
  <p:hf sldNum="0" hd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001000" cy="685800"/>
          </a:xfrm>
        </p:spPr>
        <p:txBody>
          <a:bodyPr/>
          <a:lstStyle/>
          <a:p>
            <a:r>
              <a:rPr lang="en-US" smtClean="0"/>
              <a:t>Click to edit Master title style</a:t>
            </a:r>
            <a:endParaRPr lang="vi-VN"/>
          </a:p>
        </p:txBody>
      </p:sp>
      <p:sp>
        <p:nvSpPr>
          <p:cNvPr id="3" name="SmartArt Placeholder 2"/>
          <p:cNvSpPr>
            <a:spLocks noGrp="1"/>
          </p:cNvSpPr>
          <p:nvPr>
            <p:ph type="dgm" idx="1"/>
          </p:nvPr>
        </p:nvSpPr>
        <p:spPr>
          <a:xfrm>
            <a:off x="304800" y="1295400"/>
            <a:ext cx="8432800" cy="5105400"/>
          </a:xfrm>
        </p:spPr>
        <p:txBody>
          <a:bodyPr/>
          <a:lstStyle/>
          <a:p>
            <a:pPr lvl="0"/>
            <a:r>
              <a:rPr lang="en-US" noProof="0" smtClean="0"/>
              <a:t>Click icon to add SmartArt graphic</a:t>
            </a:r>
            <a:endParaRPr lang="vi-VN" noProof="0" smtClean="0"/>
          </a:p>
        </p:txBody>
      </p:sp>
      <p:sp>
        <p:nvSpPr>
          <p:cNvPr id="4" name="Rectangle 4"/>
          <p:cNvSpPr>
            <a:spLocks noGrp="1" noChangeArrowheads="1"/>
          </p:cNvSpPr>
          <p:nvPr>
            <p:ph type="dt" sz="half" idx="10"/>
          </p:nvPr>
        </p:nvSpPr>
        <p:spPr>
          <a:ln/>
        </p:spPr>
        <p:txBody>
          <a:bodyPr/>
          <a:lstStyle>
            <a:lvl1pPr>
              <a:defRPr/>
            </a:lvl1pPr>
          </a:lstStyle>
          <a:p>
            <a:fld id="{ABB665DE-EC24-48B3-8777-7D553BCB51C2}" type="datetimeFigureOut">
              <a:rPr lang="en-US" smtClean="0"/>
              <a:pPr/>
              <a:t>16/12/2015</a:t>
            </a:fld>
            <a:endParaRPr lang="en-US"/>
          </a:p>
        </p:txBody>
      </p:sp>
      <p:sp>
        <p:nvSpPr>
          <p:cNvPr id="5" name="Rectangle 5"/>
          <p:cNvSpPr>
            <a:spLocks noGrp="1" noChangeArrowheads="1"/>
          </p:cNvSpPr>
          <p:nvPr>
            <p:ph type="ftr" sz="quarter" idx="11"/>
          </p:nvPr>
        </p:nvSpPr>
        <p:spPr>
          <a:xfrm>
            <a:off x="381000" y="6477000"/>
            <a:ext cx="2895600" cy="244475"/>
          </a:xfrm>
          <a:prstGeom prst="rect">
            <a:avLst/>
          </a:prstGeom>
          <a:ln/>
        </p:spPr>
        <p:txBody>
          <a:bodyPr/>
          <a:lstStyle>
            <a:lvl1pPr>
              <a:defRPr/>
            </a:lvl1pPr>
          </a:lstStyle>
          <a:p>
            <a:r>
              <a:rPr lang="en-US" smtClean="0"/>
              <a:t>Company Logo</a:t>
            </a:r>
            <a:endParaRPr lang="en-US"/>
          </a:p>
        </p:txBody>
      </p:sp>
      <p:sp>
        <p:nvSpPr>
          <p:cNvPr id="6" name="Rectangle 6"/>
          <p:cNvSpPr>
            <a:spLocks noGrp="1" noChangeArrowheads="1"/>
          </p:cNvSpPr>
          <p:nvPr>
            <p:ph type="sldNum" sz="quarter" idx="12"/>
          </p:nvPr>
        </p:nvSpPr>
        <p:spPr>
          <a:ln/>
        </p:spPr>
        <p:txBody>
          <a:bodyPr/>
          <a:lstStyle>
            <a:lvl1pPr>
              <a:defRPr/>
            </a:lvl1pPr>
          </a:lstStyle>
          <a:p>
            <a:fld id="{ABFFE8CF-7F09-4803-8DCB-93ABD9D1E0C8}" type="slidenum">
              <a:rPr lang="en-US" smtClean="0"/>
              <a:pPr/>
              <a:t>‹#›</a:t>
            </a:fld>
            <a:endParaRPr lang="en-US"/>
          </a:p>
        </p:txBody>
      </p:sp>
    </p:spTree>
    <p:extLst>
      <p:ext uri="{BB962C8B-B14F-4D97-AF65-F5344CB8AC3E}">
        <p14:creationId xmlns:p14="http://schemas.microsoft.com/office/powerpoint/2010/main" val="1579793834"/>
      </p:ext>
    </p:extLst>
  </p:cSld>
  <p:clrMapOvr>
    <a:masterClrMapping/>
  </p:clrMapOvr>
  <p:hf sldNum="0"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3"/>
          <p:cNvSpPr>
            <a:spLocks noGrp="1" noChangeArrowheads="1"/>
          </p:cNvSpPr>
          <p:nvPr>
            <p:ph type="dt" sz="half" idx="10"/>
          </p:nvPr>
        </p:nvSpPr>
        <p:spPr>
          <a:ln/>
        </p:spPr>
        <p:txBody>
          <a:bodyPr/>
          <a:lstStyle>
            <a:lvl1pPr>
              <a:defRPr/>
            </a:lvl1pPr>
          </a:lstStyle>
          <a:p>
            <a:fld id="{EE6CB2F1-2818-4A84-81DA-4A1808753587}" type="datetimeFigureOut">
              <a:rPr lang="en-US"/>
              <a:pPr/>
              <a:t>16/12/2015</a:t>
            </a:fld>
            <a:endParaRPr lang="en-US"/>
          </a:p>
        </p:txBody>
      </p:sp>
      <p:sp>
        <p:nvSpPr>
          <p:cNvPr id="5" name="Rectangle 54"/>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endParaRPr lang="en-US"/>
          </a:p>
        </p:txBody>
      </p:sp>
      <p:sp>
        <p:nvSpPr>
          <p:cNvPr id="6" name="Rectangle 55"/>
          <p:cNvSpPr>
            <a:spLocks noGrp="1" noChangeArrowheads="1"/>
          </p:cNvSpPr>
          <p:nvPr>
            <p:ph type="sldNum" sz="quarter" idx="12"/>
          </p:nvPr>
        </p:nvSpPr>
        <p:spPr>
          <a:ln/>
        </p:spPr>
        <p:txBody>
          <a:bodyPr/>
          <a:lstStyle>
            <a:lvl1pPr>
              <a:defRPr/>
            </a:lvl1pPr>
          </a:lstStyle>
          <a:p>
            <a:fld id="{B718132A-0B53-483C-B9A4-EC210922C08D}" type="slidenum">
              <a:rPr lang="en-US"/>
              <a:pPr/>
              <a:t>‹#›</a:t>
            </a:fld>
            <a:endParaRPr lang="en-US"/>
          </a:p>
        </p:txBody>
      </p:sp>
    </p:spTree>
    <p:extLst>
      <p:ext uri="{BB962C8B-B14F-4D97-AF65-F5344CB8AC3E}">
        <p14:creationId xmlns:p14="http://schemas.microsoft.com/office/powerpoint/2010/main" val="38557309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6"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rgbClr val="FF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gray">
          <a:xfrm>
            <a:off x="6223000" y="6515100"/>
            <a:ext cx="1905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900" baseline="0" smtClean="0">
                <a:latin typeface="+mn-lt"/>
              </a:defRPr>
            </a:lvl1pPr>
          </a:lstStyle>
          <a:p>
            <a:endParaRPr lang="en-US"/>
          </a:p>
        </p:txBody>
      </p:sp>
      <p:sp>
        <p:nvSpPr>
          <p:cNvPr id="1030" name="Rectangle 6"/>
          <p:cNvSpPr>
            <a:spLocks noGrp="1" noChangeArrowheads="1"/>
          </p:cNvSpPr>
          <p:nvPr>
            <p:ph type="sldNum" sz="quarter" idx="4"/>
          </p:nvPr>
        </p:nvSpPr>
        <p:spPr bwMode="gray">
          <a:xfrm>
            <a:off x="3657600" y="64738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baseline="0" smtClean="0">
                <a:solidFill>
                  <a:srgbClr val="000000"/>
                </a:solidFill>
                <a:latin typeface="+mn-lt"/>
              </a:defRPr>
            </a:lvl1pPr>
          </a:lstStyle>
          <a:p>
            <a:fld id="{ABFFE8CF-7F09-4803-8DCB-93ABD9D1E0C8}" type="slidenum">
              <a:rPr lang="en-US" smtClean="0"/>
              <a:pPr/>
              <a:t>‹#›</a:t>
            </a:fld>
            <a:endParaRPr lang="en-US"/>
          </a:p>
        </p:txBody>
      </p:sp>
      <p:sp>
        <p:nvSpPr>
          <p:cNvPr id="2" name="Rectangle 3"/>
          <p:cNvSpPr>
            <a:spLocks noGrp="1" noChangeArrowheads="1"/>
          </p:cNvSpPr>
          <p:nvPr>
            <p:ph type="body" idx="1"/>
          </p:nvPr>
        </p:nvSpPr>
        <p:spPr bwMode="gray">
          <a:xfrm>
            <a:off x="304800" y="1295400"/>
            <a:ext cx="8432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31" name="Group 113"/>
          <p:cNvGrpSpPr>
            <a:grpSpLocks/>
          </p:cNvGrpSpPr>
          <p:nvPr/>
        </p:nvGrpSpPr>
        <p:grpSpPr bwMode="auto">
          <a:xfrm>
            <a:off x="-9525" y="0"/>
            <a:ext cx="9159875" cy="6878638"/>
            <a:chOff x="0" y="0"/>
            <a:chExt cx="5764" cy="4321"/>
          </a:xfrm>
        </p:grpSpPr>
        <p:sp>
          <p:nvSpPr>
            <p:cNvPr id="1041" name="AutoShape 114"/>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Freeform 115"/>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3" name="Freeform 116"/>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4" name="Freeform 117"/>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5" name="Freeform 118"/>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032" name="Rectangle 2"/>
          <p:cNvSpPr>
            <a:spLocks noGrp="1" noChangeArrowheads="1"/>
          </p:cNvSpPr>
          <p:nvPr>
            <p:ph type="title"/>
          </p:nvPr>
        </p:nvSpPr>
        <p:spPr bwMode="gray">
          <a:xfrm>
            <a:off x="533400" y="457200"/>
            <a:ext cx="80010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33" name="Group 169"/>
          <p:cNvGrpSpPr>
            <a:grpSpLocks/>
          </p:cNvGrpSpPr>
          <p:nvPr/>
        </p:nvGrpSpPr>
        <p:grpSpPr bwMode="auto">
          <a:xfrm>
            <a:off x="8134350" y="201613"/>
            <a:ext cx="784225" cy="1095375"/>
            <a:chOff x="5124" y="127"/>
            <a:chExt cx="494" cy="690"/>
          </a:xfrm>
        </p:grpSpPr>
        <p:sp>
          <p:nvSpPr>
            <p:cNvPr id="1036" name="Freeform 164"/>
            <p:cNvSpPr>
              <a:spLocks/>
            </p:cNvSpPr>
            <p:nvPr userDrawn="1"/>
          </p:nvSpPr>
          <p:spPr bwMode="gray">
            <a:xfrm flipH="1">
              <a:off x="5377" y="360"/>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hlink">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7" name="Freeform 165"/>
            <p:cNvSpPr>
              <a:spLocks/>
            </p:cNvSpPr>
            <p:nvPr userDrawn="1"/>
          </p:nvSpPr>
          <p:spPr bwMode="gray">
            <a:xfrm flipH="1">
              <a:off x="5124" y="594"/>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30196"/>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8" name="Freeform 166"/>
            <p:cNvSpPr>
              <a:spLocks/>
            </p:cNvSpPr>
            <p:nvPr userDrawn="1"/>
          </p:nvSpPr>
          <p:spPr bwMode="gray">
            <a:xfrm flipH="1">
              <a:off x="5378" y="127"/>
              <a:ext cx="240" cy="222"/>
            </a:xfrm>
            <a:custGeom>
              <a:avLst/>
              <a:gdLst>
                <a:gd name="T0" fmla="*/ 0 w 832"/>
                <a:gd name="T1" fmla="*/ 32 h 834"/>
                <a:gd name="T2" fmla="*/ 32 w 832"/>
                <a:gd name="T3" fmla="*/ 1 h 834"/>
                <a:gd name="T4" fmla="*/ 210 w 832"/>
                <a:gd name="T5" fmla="*/ 1 h 834"/>
                <a:gd name="T6" fmla="*/ 240 w 832"/>
                <a:gd name="T7" fmla="*/ 28 h 834"/>
                <a:gd name="T8" fmla="*/ 240 w 832"/>
                <a:gd name="T9" fmla="*/ 193 h 834"/>
                <a:gd name="T10" fmla="*/ 214 w 832"/>
                <a:gd name="T11" fmla="*/ 221 h 834"/>
                <a:gd name="T12" fmla="*/ 31 w 832"/>
                <a:gd name="T13" fmla="*/ 222 h 834"/>
                <a:gd name="T14" fmla="*/ 0 w 832"/>
                <a:gd name="T15" fmla="*/ 194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9" name="Freeform 167"/>
            <p:cNvSpPr>
              <a:spLocks/>
            </p:cNvSpPr>
            <p:nvPr userDrawn="1"/>
          </p:nvSpPr>
          <p:spPr bwMode="gray">
            <a:xfrm flipH="1">
              <a:off x="5124" y="359"/>
              <a:ext cx="240" cy="223"/>
            </a:xfrm>
            <a:custGeom>
              <a:avLst/>
              <a:gdLst>
                <a:gd name="T0" fmla="*/ 0 w 832"/>
                <a:gd name="T1" fmla="*/ 32 h 834"/>
                <a:gd name="T2" fmla="*/ 32 w 832"/>
                <a:gd name="T3" fmla="*/ 1 h 834"/>
                <a:gd name="T4" fmla="*/ 210 w 832"/>
                <a:gd name="T5" fmla="*/ 1 h 834"/>
                <a:gd name="T6" fmla="*/ 240 w 832"/>
                <a:gd name="T7" fmla="*/ 28 h 834"/>
                <a:gd name="T8" fmla="*/ 240 w 832"/>
                <a:gd name="T9" fmla="*/ 194 h 834"/>
                <a:gd name="T10" fmla="*/ 214 w 832"/>
                <a:gd name="T11" fmla="*/ 222 h 834"/>
                <a:gd name="T12" fmla="*/ 31 w 832"/>
                <a:gd name="T13" fmla="*/ 223 h 834"/>
                <a:gd name="T14" fmla="*/ 0 w 832"/>
                <a:gd name="T15" fmla="*/ 195 h 834"/>
                <a:gd name="T16" fmla="*/ 0 w 832"/>
                <a:gd name="T17" fmla="*/ 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sp>
        <p:nvSpPr>
          <p:cNvPr id="1034" name="Freeform 170"/>
          <p:cNvSpPr>
            <a:spLocks/>
          </p:cNvSpPr>
          <p:nvPr userDrawn="1"/>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5" name="Freeform 171"/>
          <p:cNvSpPr>
            <a:spLocks/>
          </p:cNvSpPr>
          <p:nvPr userDrawn="1"/>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84"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 id="2147483883" r:id="rId15"/>
    <p:sldLayoutId id="2147483901" r:id="rId16"/>
  </p:sldLayoutIdLst>
  <p:timing>
    <p:tnLst>
      <p:par>
        <p:cTn id="1" dur="indefinite" restart="never" nodeType="tmRoot"/>
      </p:par>
    </p:tnLst>
  </p:timing>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Pr>
        <a:solidFill>
          <a:srgbClr val="FF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gray">
          <a:xfrm>
            <a:off x="6223000" y="6515100"/>
            <a:ext cx="1905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900" baseline="0" smtClean="0">
                <a:latin typeface="+mn-lt"/>
              </a:defRPr>
            </a:lvl1pPr>
          </a:lstStyle>
          <a:p>
            <a:endParaRPr lang="en-US"/>
          </a:p>
        </p:txBody>
      </p:sp>
      <p:sp>
        <p:nvSpPr>
          <p:cNvPr id="1030" name="Rectangle 6"/>
          <p:cNvSpPr>
            <a:spLocks noGrp="1" noChangeArrowheads="1"/>
          </p:cNvSpPr>
          <p:nvPr>
            <p:ph type="sldNum" sz="quarter" idx="4"/>
          </p:nvPr>
        </p:nvSpPr>
        <p:spPr bwMode="gray">
          <a:xfrm>
            <a:off x="3657600" y="64738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0" baseline="0" smtClean="0">
                <a:solidFill>
                  <a:srgbClr val="000000"/>
                </a:solidFill>
                <a:latin typeface="+mn-lt"/>
              </a:defRPr>
            </a:lvl1pPr>
          </a:lstStyle>
          <a:p>
            <a:fld id="{ABFFE8CF-7F09-4803-8DCB-93ABD9D1E0C8}" type="slidenum">
              <a:rPr lang="en-US" smtClean="0"/>
              <a:pPr/>
              <a:t>‹#›</a:t>
            </a:fld>
            <a:endParaRPr lang="en-US"/>
          </a:p>
        </p:txBody>
      </p:sp>
      <p:sp>
        <p:nvSpPr>
          <p:cNvPr id="2" name="Rectangle 3"/>
          <p:cNvSpPr>
            <a:spLocks noGrp="1" noChangeArrowheads="1"/>
          </p:cNvSpPr>
          <p:nvPr>
            <p:ph type="body" idx="1"/>
          </p:nvPr>
        </p:nvSpPr>
        <p:spPr bwMode="gray">
          <a:xfrm>
            <a:off x="304800" y="1295400"/>
            <a:ext cx="8432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pSp>
        <p:nvGrpSpPr>
          <p:cNvPr id="1031" name="Group 113"/>
          <p:cNvGrpSpPr>
            <a:grpSpLocks/>
          </p:cNvGrpSpPr>
          <p:nvPr/>
        </p:nvGrpSpPr>
        <p:grpSpPr bwMode="auto">
          <a:xfrm>
            <a:off x="-9525" y="0"/>
            <a:ext cx="9159875" cy="6878638"/>
            <a:chOff x="0" y="0"/>
            <a:chExt cx="5764" cy="4321"/>
          </a:xfrm>
        </p:grpSpPr>
        <p:sp>
          <p:nvSpPr>
            <p:cNvPr id="1041" name="AutoShape 114"/>
            <p:cNvSpPr>
              <a:spLocks noChangeArrowheads="1"/>
            </p:cNvSpPr>
            <p:nvPr/>
          </p:nvSpPr>
          <p:spPr bwMode="gray">
            <a:xfrm>
              <a:off x="27" y="24"/>
              <a:ext cx="5712" cy="4274"/>
            </a:xfrm>
            <a:prstGeom prst="roundRect">
              <a:avLst>
                <a:gd name="adj" fmla="val 6227"/>
              </a:avLst>
            </a:prstGeom>
            <a:noFill/>
            <a:ln w="76200">
              <a:solidFill>
                <a:schemeClr val="accent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2" name="Freeform 115"/>
            <p:cNvSpPr>
              <a:spLocks/>
            </p:cNvSpPr>
            <p:nvPr/>
          </p:nvSpPr>
          <p:spPr bwMode="gray">
            <a:xfrm>
              <a:off x="0" y="0"/>
              <a:ext cx="288" cy="282"/>
            </a:xfrm>
            <a:custGeom>
              <a:avLst/>
              <a:gdLst>
                <a:gd name="T0" fmla="*/ 2 w 288"/>
                <a:gd name="T1" fmla="*/ 282 h 282"/>
                <a:gd name="T2" fmla="*/ 82 w 288"/>
                <a:gd name="T3" fmla="*/ 144 h 282"/>
                <a:gd name="T4" fmla="*/ 165 w 288"/>
                <a:gd name="T5" fmla="*/ 36 h 282"/>
                <a:gd name="T6" fmla="*/ 288 w 288"/>
                <a:gd name="T7" fmla="*/ 0 h 282"/>
                <a:gd name="T8" fmla="*/ 0 w 288"/>
                <a:gd name="T9" fmla="*/ 0 h 2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2">
                  <a:moveTo>
                    <a:pt x="2" y="282"/>
                  </a:moveTo>
                  <a:lnTo>
                    <a:pt x="82" y="144"/>
                  </a:lnTo>
                  <a:lnTo>
                    <a:pt x="165" y="36"/>
                  </a:lnTo>
                  <a:lnTo>
                    <a:pt x="288" y="0"/>
                  </a:lnTo>
                  <a:lnTo>
                    <a:pt x="0"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3" name="Freeform 116"/>
            <p:cNvSpPr>
              <a:spLocks/>
            </p:cNvSpPr>
            <p:nvPr/>
          </p:nvSpPr>
          <p:spPr bwMode="gray">
            <a:xfrm>
              <a:off x="5" y="3985"/>
              <a:ext cx="244" cy="336"/>
            </a:xfrm>
            <a:custGeom>
              <a:avLst/>
              <a:gdLst>
                <a:gd name="T0" fmla="*/ 244 w 243"/>
                <a:gd name="T1" fmla="*/ 335 h 336"/>
                <a:gd name="T2" fmla="*/ 123 w 243"/>
                <a:gd name="T3" fmla="*/ 239 h 336"/>
                <a:gd name="T4" fmla="*/ 30 w 243"/>
                <a:gd name="T5" fmla="*/ 144 h 336"/>
                <a:gd name="T6" fmla="*/ 0 w 243"/>
                <a:gd name="T7" fmla="*/ 0 h 336"/>
                <a:gd name="T8" fmla="*/ 1 w 243"/>
                <a:gd name="T9" fmla="*/ 336 h 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3" h="336">
                  <a:moveTo>
                    <a:pt x="243" y="335"/>
                  </a:moveTo>
                  <a:lnTo>
                    <a:pt x="122" y="239"/>
                  </a:lnTo>
                  <a:lnTo>
                    <a:pt x="30" y="144"/>
                  </a:lnTo>
                  <a:lnTo>
                    <a:pt x="0" y="0"/>
                  </a:lnTo>
                  <a:lnTo>
                    <a:pt x="1" y="336"/>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4" name="Freeform 117"/>
            <p:cNvSpPr>
              <a:spLocks/>
            </p:cNvSpPr>
            <p:nvPr/>
          </p:nvSpPr>
          <p:spPr bwMode="gray">
            <a:xfrm>
              <a:off x="5511" y="4029"/>
              <a:ext cx="253" cy="290"/>
            </a:xfrm>
            <a:custGeom>
              <a:avLst/>
              <a:gdLst>
                <a:gd name="T0" fmla="*/ 250 w 232"/>
                <a:gd name="T1" fmla="*/ 0 h 290"/>
                <a:gd name="T2" fmla="*/ 179 w 232"/>
                <a:gd name="T3" fmla="*/ 144 h 290"/>
                <a:gd name="T4" fmla="*/ 107 w 232"/>
                <a:gd name="T5" fmla="*/ 253 h 290"/>
                <a:gd name="T6" fmla="*/ 0 w 232"/>
                <a:gd name="T7" fmla="*/ 290 h 290"/>
                <a:gd name="T8" fmla="*/ 253 w 232"/>
                <a:gd name="T9" fmla="*/ 287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accent1"/>
            </a:solidFill>
            <a:ln>
              <a:noFill/>
            </a:ln>
            <a:effectLst/>
            <a:extLst>
              <a:ext uri="{91240B29-F687-4F45-9708-019B960494DF}">
                <a14:hiddenLine xmlns:a14="http://schemas.microsoft.com/office/drawing/2010/main" w="9525">
                  <a:solidFill>
                    <a:srgbClr val="7FACD9"/>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45" name="Freeform 118"/>
            <p:cNvSpPr>
              <a:spLocks/>
            </p:cNvSpPr>
            <p:nvPr/>
          </p:nvSpPr>
          <p:spPr bwMode="gray">
            <a:xfrm>
              <a:off x="5472" y="0"/>
              <a:ext cx="288" cy="288"/>
            </a:xfrm>
            <a:custGeom>
              <a:avLst/>
              <a:gdLst>
                <a:gd name="T0" fmla="*/ 0 w 288"/>
                <a:gd name="T1" fmla="*/ 0 h 288"/>
                <a:gd name="T2" fmla="*/ 144 w 288"/>
                <a:gd name="T3" fmla="*/ 82 h 288"/>
                <a:gd name="T4" fmla="*/ 252 w 288"/>
                <a:gd name="T5" fmla="*/ 165 h 288"/>
                <a:gd name="T6" fmla="*/ 288 w 288"/>
                <a:gd name="T7" fmla="*/ 288 h 288"/>
                <a:gd name="T8" fmla="*/ 288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0"/>
                  </a:moveTo>
                  <a:lnTo>
                    <a:pt x="144" y="82"/>
                  </a:lnTo>
                  <a:lnTo>
                    <a:pt x="252" y="165"/>
                  </a:lnTo>
                  <a:lnTo>
                    <a:pt x="288" y="288"/>
                  </a:lnTo>
                  <a:lnTo>
                    <a:pt x="288" y="0"/>
                  </a:lnTo>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sp>
        <p:nvSpPr>
          <p:cNvPr id="1032" name="Rectangle 2"/>
          <p:cNvSpPr>
            <a:spLocks noGrp="1" noChangeArrowheads="1"/>
          </p:cNvSpPr>
          <p:nvPr>
            <p:ph type="title"/>
          </p:nvPr>
        </p:nvSpPr>
        <p:spPr bwMode="gray">
          <a:xfrm>
            <a:off x="533400" y="457200"/>
            <a:ext cx="80010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4" name="Freeform 170"/>
          <p:cNvSpPr>
            <a:spLocks/>
          </p:cNvSpPr>
          <p:nvPr userDrawn="1"/>
        </p:nvSpPr>
        <p:spPr bwMode="gray">
          <a:xfrm>
            <a:off x="533400" y="152400"/>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2">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035" name="Freeform 171"/>
          <p:cNvSpPr>
            <a:spLocks/>
          </p:cNvSpPr>
          <p:nvPr userDrawn="1"/>
        </p:nvSpPr>
        <p:spPr bwMode="gray">
          <a:xfrm>
            <a:off x="139700" y="563563"/>
            <a:ext cx="407988" cy="409575"/>
          </a:xfrm>
          <a:custGeom>
            <a:avLst/>
            <a:gdLst>
              <a:gd name="T0" fmla="*/ 0 w 832"/>
              <a:gd name="T1" fmla="*/ 58932 h 834"/>
              <a:gd name="T2" fmla="*/ 54921 w 832"/>
              <a:gd name="T3" fmla="*/ 1473 h 834"/>
              <a:gd name="T4" fmla="*/ 356499 w 832"/>
              <a:gd name="T5" fmla="*/ 1473 h 834"/>
              <a:gd name="T6" fmla="*/ 407988 w 832"/>
              <a:gd name="T7" fmla="*/ 52056 h 834"/>
              <a:gd name="T8" fmla="*/ 407988 w 832"/>
              <a:gd name="T9" fmla="*/ 356537 h 834"/>
              <a:gd name="T10" fmla="*/ 363855 w 832"/>
              <a:gd name="T11" fmla="*/ 408593 h 834"/>
              <a:gd name="T12" fmla="*/ 51979 w 832"/>
              <a:gd name="T13" fmla="*/ 409575 h 834"/>
              <a:gd name="T14" fmla="*/ 490 w 832"/>
              <a:gd name="T15" fmla="*/ 358010 h 834"/>
              <a:gd name="T16" fmla="*/ 0 w 832"/>
              <a:gd name="T17" fmla="*/ 58932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solidFill>
            <a:schemeClr val="accent1">
              <a:alpha val="50195"/>
            </a:schemeClr>
          </a:solid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469993027"/>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 id="2147483897" r:id="rId12"/>
    <p:sldLayoutId id="2147483898" r:id="rId13"/>
    <p:sldLayoutId id="2147483899" r:id="rId14"/>
    <p:sldLayoutId id="2147483900" r:id="rId15"/>
  </p:sldLayoutIdLst>
  <p:timing>
    <p:tnLst>
      <p:par>
        <p:cTn id="1" dur="indefinite" restart="never" nodeType="tmRoot"/>
      </p:par>
    </p:tnLst>
  </p:timing>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6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ctrTitle"/>
          </p:nvPr>
        </p:nvSpPr>
        <p:spPr>
          <a:xfrm>
            <a:off x="228600" y="5715000"/>
            <a:ext cx="8686800" cy="685800"/>
          </a:xfrm>
        </p:spPr>
        <p:txBody>
          <a:bodyPr/>
          <a:lstStyle/>
          <a:p>
            <a:r>
              <a:rPr lang="en-US" sz="4800" i="0"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TỔ CHỨC CÔNG VIỆC         CÁ NHÂN HIỆU QUẢ</a:t>
            </a:r>
            <a:endParaRPr lang="vi-VN" sz="4800" i="0"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375109260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AutoShape 2"/>
          <p:cNvSpPr>
            <a:spLocks noChangeArrowheads="1"/>
          </p:cNvSpPr>
          <p:nvPr/>
        </p:nvSpPr>
        <p:spPr bwMode="gray">
          <a:xfrm>
            <a:off x="1951039" y="1648559"/>
            <a:ext cx="6891012" cy="1647878"/>
          </a:xfrm>
          <a:prstGeom prst="roundRect">
            <a:avLst>
              <a:gd name="adj" fmla="val 11505"/>
            </a:avLst>
          </a:prstGeom>
          <a:gradFill rotWithShape="1">
            <a:gsLst>
              <a:gs pos="0">
                <a:schemeClr val="accent5">
                  <a:lumMod val="40000"/>
                  <a:lumOff val="60000"/>
                </a:schemeClr>
              </a:gs>
              <a:gs pos="100000">
                <a:schemeClr val="bg1">
                  <a:alpha val="0"/>
                </a:schemeClr>
              </a:gs>
            </a:gsLst>
            <a:lin ang="0" scaled="1"/>
          </a:gradFill>
          <a:ln>
            <a:noFill/>
          </a:ln>
          <a:effectLst/>
          <a:extLst/>
        </p:spPr>
        <p:txBody>
          <a:bodyPr wrap="none" anchor="ctr"/>
          <a:lstStyle/>
          <a:p>
            <a:endParaRPr lang="vi-VN"/>
          </a:p>
        </p:txBody>
      </p:sp>
      <p:sp>
        <p:nvSpPr>
          <p:cNvPr id="208899" name="Text Box 3"/>
          <p:cNvSpPr txBox="1">
            <a:spLocks noChangeArrowheads="1"/>
          </p:cNvSpPr>
          <p:nvPr/>
        </p:nvSpPr>
        <p:spPr bwMode="black">
          <a:xfrm>
            <a:off x="2990849" y="1648558"/>
            <a:ext cx="6000751" cy="144655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200" b="1"/>
              <a:t>Tổ chức công việc là quá trình xác định những công việc cần phải làm và xác định bộ phận/người thực hiện các công việc đó, tạo ra các mối quan hệ ngang – dọc trong nội bộ đơn vị</a:t>
            </a:r>
            <a:endParaRPr lang="en-US" sz="2200" b="1" baseline="0"/>
          </a:p>
        </p:txBody>
      </p:sp>
      <p:sp>
        <p:nvSpPr>
          <p:cNvPr id="208900" name="AutoShape 4"/>
          <p:cNvSpPr>
            <a:spLocks noChangeArrowheads="1"/>
          </p:cNvSpPr>
          <p:nvPr/>
        </p:nvSpPr>
        <p:spPr bwMode="gray">
          <a:xfrm>
            <a:off x="2428876" y="2153384"/>
            <a:ext cx="556047" cy="433652"/>
          </a:xfrm>
          <a:prstGeom prst="rightArrow">
            <a:avLst>
              <a:gd name="adj1" fmla="val 50000"/>
              <a:gd name="adj2" fmla="val 58333"/>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08902" name="Rectangle 6"/>
          <p:cNvSpPr>
            <a:spLocks noGrp="1" noChangeArrowheads="1"/>
          </p:cNvSpPr>
          <p:nvPr>
            <p:ph type="title"/>
          </p:nvPr>
        </p:nvSpPr>
        <p:spPr/>
        <p:txBody>
          <a:bodyPr/>
          <a:lstStyle/>
          <a:p>
            <a:r>
              <a:rPr lang="en-US"/>
              <a:t>TỔ CHỨC CÔNG VIỆC CÁ NHÂN </a:t>
            </a:r>
            <a:r>
              <a:rPr lang="en-US" smtClean="0"/>
              <a:t/>
            </a:r>
            <a:br>
              <a:rPr lang="en-US" smtClean="0"/>
            </a:br>
            <a:r>
              <a:rPr lang="en-US" smtClean="0"/>
              <a:t>HIỆU </a:t>
            </a:r>
            <a:r>
              <a:rPr lang="en-US"/>
              <a:t>QUẢ</a:t>
            </a:r>
          </a:p>
        </p:txBody>
      </p:sp>
      <p:grpSp>
        <p:nvGrpSpPr>
          <p:cNvPr id="2" name="Group 1"/>
          <p:cNvGrpSpPr/>
          <p:nvPr/>
        </p:nvGrpSpPr>
        <p:grpSpPr>
          <a:xfrm>
            <a:off x="731839" y="1502509"/>
            <a:ext cx="1951434" cy="1951434"/>
            <a:chOff x="731839" y="1502509"/>
            <a:chExt cx="1951434" cy="1951434"/>
          </a:xfrm>
        </p:grpSpPr>
        <p:pic>
          <p:nvPicPr>
            <p:cNvPr id="208901" name="Picture 5"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839" y="1502509"/>
              <a:ext cx="1951434" cy="1951434"/>
            </a:xfrm>
            <a:prstGeom prst="rect">
              <a:avLst/>
            </a:prstGeom>
            <a:noFill/>
            <a:extLst>
              <a:ext uri="{909E8E84-426E-40DD-AFC4-6F175D3DCCD1}">
                <a14:hiddenFill xmlns:a14="http://schemas.microsoft.com/office/drawing/2010/main">
                  <a:solidFill>
                    <a:srgbClr val="FFFFFF"/>
                  </a:solidFill>
                </a14:hiddenFill>
              </a:ext>
            </a:extLst>
          </p:spPr>
        </p:pic>
        <p:sp>
          <p:nvSpPr>
            <p:cNvPr id="208903" name="Text Box 7"/>
            <p:cNvSpPr txBox="1">
              <a:spLocks noChangeArrowheads="1"/>
            </p:cNvSpPr>
            <p:nvPr/>
          </p:nvSpPr>
          <p:spPr bwMode="black">
            <a:xfrm>
              <a:off x="1173906" y="1905000"/>
              <a:ext cx="1112094" cy="120032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a:t>Theo nghĩa rộng</a:t>
              </a:r>
              <a:endParaRPr lang="en-US" sz="2400" b="1" baseline="0"/>
            </a:p>
          </p:txBody>
        </p:sp>
      </p:grpSp>
      <p:sp>
        <p:nvSpPr>
          <p:cNvPr id="208904" name="AutoShape 8"/>
          <p:cNvSpPr>
            <a:spLocks noChangeArrowheads="1"/>
          </p:cNvSpPr>
          <p:nvPr/>
        </p:nvSpPr>
        <p:spPr bwMode="gray">
          <a:xfrm>
            <a:off x="1951038" y="3788509"/>
            <a:ext cx="6811962" cy="1593728"/>
          </a:xfrm>
          <a:prstGeom prst="roundRect">
            <a:avLst>
              <a:gd name="adj" fmla="val 11505"/>
            </a:avLst>
          </a:prstGeom>
          <a:gradFill rotWithShape="1">
            <a:gsLst>
              <a:gs pos="0">
                <a:schemeClr val="accent2">
                  <a:lumMod val="40000"/>
                  <a:lumOff val="60000"/>
                </a:schemeClr>
              </a:gs>
              <a:gs pos="100000">
                <a:schemeClr val="bg1">
                  <a:alpha val="0"/>
                </a:schemeClr>
              </a:gs>
            </a:gsLst>
            <a:lin ang="0" scaled="1"/>
          </a:gradFill>
          <a:ln>
            <a:noFill/>
          </a:ln>
          <a:effectLst/>
          <a:extLst/>
        </p:spPr>
        <p:txBody>
          <a:bodyPr wrap="none" anchor="ctr"/>
          <a:lstStyle/>
          <a:p>
            <a:endParaRPr lang="vi-VN"/>
          </a:p>
        </p:txBody>
      </p:sp>
      <p:sp>
        <p:nvSpPr>
          <p:cNvPr id="208905" name="Text Box 9"/>
          <p:cNvSpPr txBox="1">
            <a:spLocks noChangeArrowheads="1"/>
          </p:cNvSpPr>
          <p:nvPr/>
        </p:nvSpPr>
        <p:spPr bwMode="black">
          <a:xfrm>
            <a:off x="3044370" y="3923653"/>
            <a:ext cx="5718630" cy="110799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200" b="1"/>
              <a:t>Tổ chức công việc là sắp xếp các công việc của cá nhân để giúp thực hiện tốt nhất mục tiêu đã định</a:t>
            </a:r>
          </a:p>
        </p:txBody>
      </p:sp>
      <p:sp>
        <p:nvSpPr>
          <p:cNvPr id="208906" name="AutoShape 10"/>
          <p:cNvSpPr>
            <a:spLocks noChangeArrowheads="1"/>
          </p:cNvSpPr>
          <p:nvPr/>
        </p:nvSpPr>
        <p:spPr bwMode="gray">
          <a:xfrm>
            <a:off x="2457452" y="4283809"/>
            <a:ext cx="586918" cy="419402"/>
          </a:xfrm>
          <a:prstGeom prst="rightArrow">
            <a:avLst>
              <a:gd name="adj1" fmla="val 50000"/>
              <a:gd name="adj2" fmla="val 58333"/>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208908" name="Picture 12"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838" y="3585308"/>
            <a:ext cx="1978047" cy="1978047"/>
          </a:xfrm>
          <a:prstGeom prst="rect">
            <a:avLst/>
          </a:prstGeom>
          <a:noFill/>
          <a:extLst>
            <a:ext uri="{909E8E84-426E-40DD-AFC4-6F175D3DCCD1}">
              <a14:hiddenFill xmlns:a14="http://schemas.microsoft.com/office/drawing/2010/main">
                <a:solidFill>
                  <a:srgbClr val="FFFFFF"/>
                </a:solidFill>
              </a14:hiddenFill>
            </a:ext>
          </a:extLst>
        </p:spPr>
      </p:pic>
      <p:sp>
        <p:nvSpPr>
          <p:cNvPr id="208909" name="Text Box 13"/>
          <p:cNvSpPr txBox="1">
            <a:spLocks noChangeArrowheads="1"/>
          </p:cNvSpPr>
          <p:nvPr/>
        </p:nvSpPr>
        <p:spPr bwMode="black">
          <a:xfrm>
            <a:off x="1143000" y="4038600"/>
            <a:ext cx="1098295" cy="120032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3300">
                      <a:alpha val="50000"/>
                    </a:srgbClr>
                  </a:outerShdw>
                </a:effectLst>
              </a14:hiddenEffects>
            </a:ext>
          </a:extLst>
        </p:spPr>
        <p:txBody>
          <a:bodyPr wrap="square">
            <a:spAutoFit/>
          </a:bodyPr>
          <a:lstStyle/>
          <a:p>
            <a:pPr algn="ctr">
              <a:spcBef>
                <a:spcPct val="50000"/>
              </a:spcBef>
            </a:pPr>
            <a:r>
              <a:rPr lang="en-US" sz="2400" b="1"/>
              <a:t>Theo nghĩa hẹp</a:t>
            </a:r>
          </a:p>
        </p:txBody>
      </p:sp>
      <p:pic>
        <p:nvPicPr>
          <p:cNvPr id="208910" name="Picture 14" descr="biz_pepl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83115" y="4724400"/>
            <a:ext cx="1290987" cy="2057400"/>
          </a:xfrm>
          <a:prstGeom prst="rect">
            <a:avLst/>
          </a:prstGeom>
          <a:noFill/>
          <a:extLst>
            <a:ext uri="{909E8E84-426E-40DD-AFC4-6F175D3DCCD1}">
              <a14:hiddenFill xmlns:a14="http://schemas.microsoft.com/office/drawing/2010/main">
                <a:solidFill>
                  <a:srgbClr val="FFFFFF"/>
                </a:solidFill>
              </a14:hiddenFill>
            </a:ext>
          </a:extLst>
        </p:spPr>
      </p:pic>
      <p:sp>
        <p:nvSpPr>
          <p:cNvPr id="208917" name="Freeform 21"/>
          <p:cNvSpPr>
            <a:spLocks/>
          </p:cNvSpPr>
          <p:nvPr/>
        </p:nvSpPr>
        <p:spPr bwMode="gray">
          <a:xfrm flipH="1">
            <a:off x="8134350" y="942975"/>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5"/>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709446062"/>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08898"/>
                                        </p:tgtEl>
                                        <p:attrNameLst>
                                          <p:attrName>style.visibility</p:attrName>
                                        </p:attrNameLst>
                                      </p:cBhvr>
                                      <p:to>
                                        <p:strVal val="visible"/>
                                      </p:to>
                                    </p:set>
                                    <p:animEffect transition="in" filter="wipe(left)">
                                      <p:cBhvr>
                                        <p:cTn id="7" dur="500"/>
                                        <p:tgtEl>
                                          <p:spTgt spid="20889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8899"/>
                                        </p:tgtEl>
                                        <p:attrNameLst>
                                          <p:attrName>style.visibility</p:attrName>
                                        </p:attrNameLst>
                                      </p:cBhvr>
                                      <p:to>
                                        <p:strVal val="visible"/>
                                      </p:to>
                                    </p:set>
                                    <p:animEffect transition="in" filter="wipe(left)">
                                      <p:cBhvr>
                                        <p:cTn id="11" dur="500"/>
                                        <p:tgtEl>
                                          <p:spTgt spid="20889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08904"/>
                                        </p:tgtEl>
                                        <p:attrNameLst>
                                          <p:attrName>style.visibility</p:attrName>
                                        </p:attrNameLst>
                                      </p:cBhvr>
                                      <p:to>
                                        <p:strVal val="visible"/>
                                      </p:to>
                                    </p:set>
                                    <p:animEffect transition="in" filter="wipe(left)">
                                      <p:cBhvr>
                                        <p:cTn id="15" dur="500"/>
                                        <p:tgtEl>
                                          <p:spTgt spid="20890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8905"/>
                                        </p:tgtEl>
                                        <p:attrNameLst>
                                          <p:attrName>style.visibility</p:attrName>
                                        </p:attrNameLst>
                                      </p:cBhvr>
                                      <p:to>
                                        <p:strVal val="visible"/>
                                      </p:to>
                                    </p:set>
                                    <p:animEffect transition="in" filter="wipe(left)">
                                      <p:cBhvr>
                                        <p:cTn id="19" dur="500"/>
                                        <p:tgtEl>
                                          <p:spTgt spid="2089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8" grpId="0" animBg="1"/>
      <p:bldP spid="208899" grpId="0"/>
      <p:bldP spid="208904" grpId="0" animBg="1"/>
      <p:bldP spid="20890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AutoShape 2"/>
          <p:cNvSpPr>
            <a:spLocks noChangeArrowheads="1"/>
          </p:cNvSpPr>
          <p:nvPr/>
        </p:nvSpPr>
        <p:spPr bwMode="gray">
          <a:xfrm flipH="1">
            <a:off x="3460750" y="2446338"/>
            <a:ext cx="995363" cy="835025"/>
          </a:xfrm>
          <a:prstGeom prst="curvedRightArrow">
            <a:avLst>
              <a:gd name="adj1" fmla="val 16542"/>
              <a:gd name="adj2" fmla="val 38977"/>
              <a:gd name="adj3" fmla="val 33846"/>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59" name="AutoShape 3"/>
          <p:cNvSpPr>
            <a:spLocks noChangeArrowheads="1"/>
          </p:cNvSpPr>
          <p:nvPr/>
        </p:nvSpPr>
        <p:spPr bwMode="gray">
          <a:xfrm>
            <a:off x="1554163" y="2482850"/>
            <a:ext cx="995362" cy="835025"/>
          </a:xfrm>
          <a:prstGeom prst="curvedRightArrow">
            <a:avLst>
              <a:gd name="adj1" fmla="val 19583"/>
              <a:gd name="adj2" fmla="val 44676"/>
              <a:gd name="adj3" fmla="val 33652"/>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81" name="AutoShape 25"/>
          <p:cNvSpPr>
            <a:spLocks noChangeArrowheads="1"/>
          </p:cNvSpPr>
          <p:nvPr/>
        </p:nvSpPr>
        <p:spPr bwMode="ltGray">
          <a:xfrm rot="-544120">
            <a:off x="1063625" y="3689350"/>
            <a:ext cx="393700" cy="1920875"/>
          </a:xfrm>
          <a:prstGeom prst="upArrow">
            <a:avLst>
              <a:gd name="adj1" fmla="val 50194"/>
              <a:gd name="adj2" fmla="val 74947"/>
            </a:avLst>
          </a:prstGeom>
          <a:gradFill rotWithShape="1">
            <a:gsLst>
              <a:gs pos="0">
                <a:schemeClr val="accent2"/>
              </a:gs>
              <a:gs pos="100000">
                <a:srgbClr val="FFFFFF"/>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84" name="Rectangle 28"/>
          <p:cNvSpPr>
            <a:spLocks noGrp="1" noChangeArrowheads="1"/>
          </p:cNvSpPr>
          <p:nvPr>
            <p:ph type="title"/>
          </p:nvPr>
        </p:nvSpPr>
        <p:spPr/>
        <p:txBody>
          <a:bodyPr/>
          <a:lstStyle/>
          <a:p>
            <a:r>
              <a:rPr lang="en-US"/>
              <a:t>CÁC CÔNG VIỆC CẦN </a:t>
            </a:r>
            <a:r>
              <a:rPr lang="en-US" smtClean="0"/>
              <a:t>XÁC </a:t>
            </a:r>
            <a:r>
              <a:rPr lang="en-US"/>
              <a:t>ĐỊNH KHI NHẬN NHIỆM </a:t>
            </a:r>
            <a:r>
              <a:rPr lang="en-US" smtClean="0"/>
              <a:t>VỤ</a:t>
            </a:r>
            <a:endParaRPr lang="en-US"/>
          </a:p>
        </p:txBody>
      </p:sp>
      <p:sp>
        <p:nvSpPr>
          <p:cNvPr id="198697" name="Freeform 41"/>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grpSp>
        <p:nvGrpSpPr>
          <p:cNvPr id="2" name="Group 1"/>
          <p:cNvGrpSpPr/>
          <p:nvPr/>
        </p:nvGrpSpPr>
        <p:grpSpPr>
          <a:xfrm>
            <a:off x="1493838" y="3489325"/>
            <a:ext cx="3003550" cy="3128023"/>
            <a:chOff x="1493838" y="3489325"/>
            <a:chExt cx="3003550" cy="3128023"/>
          </a:xfrm>
        </p:grpSpPr>
        <p:sp>
          <p:nvSpPr>
            <p:cNvPr id="34" name="Freeform 8"/>
            <p:cNvSpPr>
              <a:spLocks/>
            </p:cNvSpPr>
            <p:nvPr/>
          </p:nvSpPr>
          <p:spPr bwMode="gray">
            <a:xfrm>
              <a:off x="1676400" y="5029200"/>
              <a:ext cx="2706373" cy="1301702"/>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98660" name="Group 4"/>
            <p:cNvGrpSpPr>
              <a:grpSpLocks/>
            </p:cNvGrpSpPr>
            <p:nvPr/>
          </p:nvGrpSpPr>
          <p:grpSpPr bwMode="auto">
            <a:xfrm>
              <a:off x="1493838" y="3489325"/>
              <a:ext cx="3003550" cy="2771775"/>
              <a:chOff x="862" y="713"/>
              <a:chExt cx="3780" cy="3490"/>
            </a:xfrm>
          </p:grpSpPr>
          <p:grpSp>
            <p:nvGrpSpPr>
              <p:cNvPr id="198661" name="Group 5"/>
              <p:cNvGrpSpPr>
                <a:grpSpLocks/>
              </p:cNvGrpSpPr>
              <p:nvPr/>
            </p:nvGrpSpPr>
            <p:grpSpPr bwMode="auto">
              <a:xfrm>
                <a:off x="1082" y="2210"/>
                <a:ext cx="3406" cy="1993"/>
                <a:chOff x="1082" y="2355"/>
                <a:chExt cx="3406" cy="1993"/>
              </a:xfrm>
            </p:grpSpPr>
            <p:sp>
              <p:nvSpPr>
                <p:cNvPr id="198662" name="Freeform 6"/>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808080"/>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3" name="Freeform 7"/>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2">
                    <a:lumMod val="20000"/>
                    <a:lumOff val="8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4" name="Freeform 8"/>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65" name="Group 9"/>
              <p:cNvGrpSpPr>
                <a:grpSpLocks/>
              </p:cNvGrpSpPr>
              <p:nvPr/>
            </p:nvGrpSpPr>
            <p:grpSpPr bwMode="auto">
              <a:xfrm>
                <a:off x="1009" y="1723"/>
                <a:ext cx="3527" cy="1993"/>
                <a:chOff x="1082" y="2355"/>
                <a:chExt cx="3406" cy="1993"/>
              </a:xfrm>
            </p:grpSpPr>
            <p:sp>
              <p:nvSpPr>
                <p:cNvPr id="198666" name="Freeform 10"/>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B2B2B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7" name="Freeform 11"/>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bg1">
                    <a:lumMod val="75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68" name="Freeform 12"/>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B4B4B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69" name="Group 13"/>
              <p:cNvGrpSpPr>
                <a:grpSpLocks/>
              </p:cNvGrpSpPr>
              <p:nvPr/>
            </p:nvGrpSpPr>
            <p:grpSpPr bwMode="auto">
              <a:xfrm>
                <a:off x="935" y="1219"/>
                <a:ext cx="3653" cy="1993"/>
                <a:chOff x="1082" y="2355"/>
                <a:chExt cx="3406" cy="1993"/>
              </a:xfrm>
            </p:grpSpPr>
            <p:sp>
              <p:nvSpPr>
                <p:cNvPr id="198670" name="Freeform 14"/>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C0C0C0"/>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1" name="Freeform 15"/>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6">
                    <a:lumMod val="60000"/>
                    <a:lumOff val="4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2" name="Freeform 16"/>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98673" name="Group 17"/>
              <p:cNvGrpSpPr>
                <a:grpSpLocks/>
              </p:cNvGrpSpPr>
              <p:nvPr/>
            </p:nvGrpSpPr>
            <p:grpSpPr bwMode="auto">
              <a:xfrm>
                <a:off x="862" y="713"/>
                <a:ext cx="3780" cy="1993"/>
                <a:chOff x="1082" y="2355"/>
                <a:chExt cx="3406" cy="1993"/>
              </a:xfrm>
            </p:grpSpPr>
            <p:sp>
              <p:nvSpPr>
                <p:cNvPr id="198674" name="Freeform 18"/>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5" name="Freeform 19"/>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5">
                    <a:lumMod val="40000"/>
                    <a:lumOff val="60000"/>
                  </a:schemeClr>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8676" name="Freeform 20"/>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sp>
          <p:nvSpPr>
            <p:cNvPr id="31" name="Freeform 6"/>
            <p:cNvSpPr>
              <a:spLocks/>
            </p:cNvSpPr>
            <p:nvPr/>
          </p:nvSpPr>
          <p:spPr bwMode="gray">
            <a:xfrm>
              <a:off x="1676400" y="5567409"/>
              <a:ext cx="1063161" cy="1049939"/>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chemeClr val="tx1">
                <a:lumMod val="65000"/>
                <a:lumOff val="35000"/>
              </a:schemeClr>
            </a:solidFill>
            <a:ln>
              <a:noFill/>
            </a:ln>
            <a:effectLst/>
          </p:spPr>
          <p:txBody>
            <a:bodyPr wrap="none" anchor="ctr"/>
            <a:lstStyle/>
            <a:p>
              <a:endParaRPr lang="vi-VN"/>
            </a:p>
          </p:txBody>
        </p:sp>
        <p:sp>
          <p:nvSpPr>
            <p:cNvPr id="32" name="Freeform 7"/>
            <p:cNvSpPr>
              <a:spLocks/>
            </p:cNvSpPr>
            <p:nvPr/>
          </p:nvSpPr>
          <p:spPr bwMode="gray">
            <a:xfrm>
              <a:off x="2727642" y="5486400"/>
              <a:ext cx="1655131" cy="1126182"/>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1">
                <a:lumMod val="40000"/>
                <a:lumOff val="60000"/>
              </a:schemeClr>
            </a:solidFill>
            <a:ln>
              <a:noFill/>
            </a:ln>
            <a:effectLst/>
          </p:spPr>
          <p:txBody>
            <a:bodyPr wrap="none" anchor="ctr"/>
            <a:lstStyle/>
            <a:p>
              <a:endParaRPr lang="vi-VN"/>
            </a:p>
          </p:txBody>
        </p:sp>
      </p:grpSp>
      <p:sp>
        <p:nvSpPr>
          <p:cNvPr id="33" name="AutoShape 23"/>
          <p:cNvSpPr>
            <a:spLocks/>
          </p:cNvSpPr>
          <p:nvPr/>
        </p:nvSpPr>
        <p:spPr bwMode="blackWhite">
          <a:xfrm>
            <a:off x="5298621" y="5113338"/>
            <a:ext cx="3105150" cy="449262"/>
          </a:xfrm>
          <a:prstGeom prst="callout2">
            <a:avLst>
              <a:gd name="adj1" fmla="val 25440"/>
              <a:gd name="adj2" fmla="val -2454"/>
              <a:gd name="adj3" fmla="val 39978"/>
              <a:gd name="adj4" fmla="val -15818"/>
              <a:gd name="adj5" fmla="val 141695"/>
              <a:gd name="adj6" fmla="val -35607"/>
            </a:avLst>
          </a:prstGeom>
          <a:solidFill>
            <a:schemeClr val="accent1">
              <a:lumMod val="40000"/>
              <a:lumOff val="60000"/>
            </a:schemeClr>
          </a:solidFill>
          <a:ln>
            <a:solidFill>
              <a:schemeClr val="tx2"/>
            </a:solidFill>
            <a:headEnd type="diamond"/>
          </a:ln>
          <a:effectLst/>
        </p:spPr>
        <p:txBody>
          <a:bodyPr wrap="none" anchor="ctr"/>
          <a:lstStyle/>
          <a:p>
            <a:pPr algn="ctr"/>
            <a:r>
              <a:rPr lang="en-US" sz="2400" b="1"/>
              <a:t>Lập kế hoạch công tác</a:t>
            </a:r>
            <a:endParaRPr lang="en-US" sz="2400" b="1" dirty="0"/>
          </a:p>
        </p:txBody>
      </p:sp>
      <p:pic>
        <p:nvPicPr>
          <p:cNvPr id="198683" name="Picture 27" descr="num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3325" y="1524000"/>
            <a:ext cx="2447925" cy="2759075"/>
          </a:xfrm>
          <a:prstGeom prst="rect">
            <a:avLst/>
          </a:prstGeom>
          <a:noFill/>
          <a:extLst>
            <a:ext uri="{909E8E84-426E-40DD-AFC4-6F175D3DCCD1}">
              <a14:hiddenFill xmlns:a14="http://schemas.microsoft.com/office/drawing/2010/main">
                <a:solidFill>
                  <a:srgbClr val="FFFFFF"/>
                </a:solidFill>
              </a14:hiddenFill>
            </a:ext>
          </a:extLst>
        </p:spPr>
      </p:pic>
      <p:sp>
        <p:nvSpPr>
          <p:cNvPr id="198677" name="AutoShape 21"/>
          <p:cNvSpPr>
            <a:spLocks/>
          </p:cNvSpPr>
          <p:nvPr/>
        </p:nvSpPr>
        <p:spPr bwMode="blackWhite">
          <a:xfrm>
            <a:off x="5235575" y="2209800"/>
            <a:ext cx="3168195" cy="820738"/>
          </a:xfrm>
          <a:prstGeom prst="callout2">
            <a:avLst>
              <a:gd name="adj1" fmla="val 22153"/>
              <a:gd name="adj2" fmla="val -2421"/>
              <a:gd name="adj3" fmla="val 22153"/>
              <a:gd name="adj4" fmla="val -15134"/>
              <a:gd name="adj5" fmla="val 239920"/>
              <a:gd name="adj6" fmla="val -28188"/>
            </a:avLst>
          </a:prstGeom>
          <a:solidFill>
            <a:schemeClr val="accent5">
              <a:lumMod val="40000"/>
              <a:lumOff val="60000"/>
            </a:schemeClr>
          </a:solidFill>
          <a:ln w="9525">
            <a:solidFill>
              <a:srgbClr val="000000"/>
            </a:solidFill>
            <a:miter lim="800000"/>
            <a:headEnd type="diamond" w="med" len="med"/>
            <a:tailEnd/>
          </a:ln>
          <a:effectLst/>
        </p:spPr>
        <p:txBody>
          <a:bodyPr anchor="ctr"/>
          <a:lstStyle/>
          <a:p>
            <a:pPr algn="ctr"/>
            <a:r>
              <a:rPr lang="en-US" sz="2400" b="1"/>
              <a:t>Phân loại công việc theo thứ tự ưu tiên</a:t>
            </a:r>
            <a:endParaRPr lang="en-US" sz="2400" b="1" dirty="0"/>
          </a:p>
        </p:txBody>
      </p:sp>
      <p:sp>
        <p:nvSpPr>
          <p:cNvPr id="198678" name="AutoShape 22"/>
          <p:cNvSpPr>
            <a:spLocks/>
          </p:cNvSpPr>
          <p:nvPr/>
        </p:nvSpPr>
        <p:spPr bwMode="blackWhite">
          <a:xfrm>
            <a:off x="5221288" y="3200400"/>
            <a:ext cx="3182483" cy="522287"/>
          </a:xfrm>
          <a:prstGeom prst="callout2">
            <a:avLst>
              <a:gd name="adj1" fmla="val 21884"/>
              <a:gd name="adj2" fmla="val -2431"/>
              <a:gd name="adj3" fmla="val 21884"/>
              <a:gd name="adj4" fmla="val -14741"/>
              <a:gd name="adj5" fmla="val 252412"/>
              <a:gd name="adj6" fmla="val -27805"/>
            </a:avLst>
          </a:prstGeom>
          <a:solidFill>
            <a:schemeClr val="accent6">
              <a:lumMod val="60000"/>
              <a:lumOff val="40000"/>
            </a:schemeClr>
          </a:solidFill>
          <a:ln>
            <a:solidFill>
              <a:schemeClr val="tx2"/>
            </a:solidFill>
            <a:headEnd type="diamond"/>
          </a:ln>
          <a:effectLst/>
          <a:extLst/>
        </p:spPr>
        <p:txBody>
          <a:bodyPr wrap="none" anchor="ctr"/>
          <a:lstStyle/>
          <a:p>
            <a:pPr algn="ctr"/>
            <a:r>
              <a:rPr lang="en-US" sz="2400" b="1"/>
              <a:t>Quản lý, sắp xếp hồ sơ</a:t>
            </a:r>
            <a:endParaRPr lang="en-US" sz="2400" b="1" dirty="0"/>
          </a:p>
        </p:txBody>
      </p:sp>
      <p:sp>
        <p:nvSpPr>
          <p:cNvPr id="198680" name="AutoShape 24"/>
          <p:cNvSpPr>
            <a:spLocks/>
          </p:cNvSpPr>
          <p:nvPr/>
        </p:nvSpPr>
        <p:spPr bwMode="blackWhite">
          <a:xfrm>
            <a:off x="5213349" y="3810000"/>
            <a:ext cx="3190421" cy="482600"/>
          </a:xfrm>
          <a:prstGeom prst="callout2">
            <a:avLst>
              <a:gd name="adj1" fmla="val 23685"/>
              <a:gd name="adj2" fmla="val -2444"/>
              <a:gd name="adj3" fmla="val 23685"/>
              <a:gd name="adj4" fmla="val -16444"/>
              <a:gd name="adj5" fmla="val 241353"/>
              <a:gd name="adj6" fmla="val -30457"/>
            </a:avLst>
          </a:prstGeom>
          <a:solidFill>
            <a:schemeClr val="bg1">
              <a:lumMod val="75000"/>
            </a:schemeClr>
          </a:solidFill>
          <a:ln>
            <a:solidFill>
              <a:schemeClr val="tx2"/>
            </a:solidFill>
            <a:headEnd type="diamond"/>
          </a:ln>
          <a:effectLst/>
          <a:extLst/>
        </p:spPr>
        <p:txBody>
          <a:bodyPr wrap="none" anchor="ctr"/>
          <a:lstStyle/>
          <a:p>
            <a:pPr algn="ctr"/>
            <a:r>
              <a:rPr lang="en-US" sz="2400" b="1"/>
              <a:t>Sắp xếp chỗ làm việc</a:t>
            </a:r>
            <a:endParaRPr lang="en-US" sz="2400" b="1" dirty="0"/>
          </a:p>
        </p:txBody>
      </p:sp>
      <p:sp>
        <p:nvSpPr>
          <p:cNvPr id="198679" name="AutoShape 23"/>
          <p:cNvSpPr>
            <a:spLocks/>
          </p:cNvSpPr>
          <p:nvPr/>
        </p:nvSpPr>
        <p:spPr bwMode="blackWhite">
          <a:xfrm>
            <a:off x="5276849" y="4542044"/>
            <a:ext cx="3126921" cy="449262"/>
          </a:xfrm>
          <a:prstGeom prst="callout2">
            <a:avLst>
              <a:gd name="adj1" fmla="val 25440"/>
              <a:gd name="adj2" fmla="val -2454"/>
              <a:gd name="adj3" fmla="val 25440"/>
              <a:gd name="adj4" fmla="val -16870"/>
              <a:gd name="adj5" fmla="val 180464"/>
              <a:gd name="adj6" fmla="val -32802"/>
            </a:avLst>
          </a:prstGeom>
          <a:solidFill>
            <a:schemeClr val="accent2">
              <a:lumMod val="20000"/>
              <a:lumOff val="80000"/>
            </a:schemeClr>
          </a:solidFill>
          <a:ln>
            <a:solidFill>
              <a:schemeClr val="tx2"/>
            </a:solidFill>
            <a:headEnd type="diamond"/>
          </a:ln>
          <a:effectLst/>
        </p:spPr>
        <p:txBody>
          <a:bodyPr wrap="none" anchor="ctr"/>
          <a:lstStyle/>
          <a:p>
            <a:pPr algn="ctr"/>
            <a:r>
              <a:rPr lang="en-US" sz="2400" b="1"/>
              <a:t>Quản lý thông tin</a:t>
            </a:r>
            <a:endParaRPr lang="en-US" sz="2400" b="1" dirty="0"/>
          </a:p>
        </p:txBody>
      </p:sp>
    </p:spTree>
    <p:extLst>
      <p:ext uri="{BB962C8B-B14F-4D97-AF65-F5344CB8AC3E}">
        <p14:creationId xmlns:p14="http://schemas.microsoft.com/office/powerpoint/2010/main" val="360243682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98677"/>
                                        </p:tgtEl>
                                        <p:attrNameLst>
                                          <p:attrName>style.visibility</p:attrName>
                                        </p:attrNameLst>
                                      </p:cBhvr>
                                      <p:to>
                                        <p:strVal val="visible"/>
                                      </p:to>
                                    </p:set>
                                    <p:anim calcmode="lin" valueType="num">
                                      <p:cBhvr>
                                        <p:cTn id="7" dur="500" fill="hold"/>
                                        <p:tgtEl>
                                          <p:spTgt spid="198677"/>
                                        </p:tgtEl>
                                        <p:attrNameLst>
                                          <p:attrName>ppt_w</p:attrName>
                                        </p:attrNameLst>
                                      </p:cBhvr>
                                      <p:tavLst>
                                        <p:tav tm="0">
                                          <p:val>
                                            <p:fltVal val="0"/>
                                          </p:val>
                                        </p:tav>
                                        <p:tav tm="100000">
                                          <p:val>
                                            <p:strVal val="#ppt_w"/>
                                          </p:val>
                                        </p:tav>
                                      </p:tavLst>
                                    </p:anim>
                                    <p:anim calcmode="lin" valueType="num">
                                      <p:cBhvr>
                                        <p:cTn id="8" dur="500" fill="hold"/>
                                        <p:tgtEl>
                                          <p:spTgt spid="198677"/>
                                        </p:tgtEl>
                                        <p:attrNameLst>
                                          <p:attrName>ppt_h</p:attrName>
                                        </p:attrNameLst>
                                      </p:cBhvr>
                                      <p:tavLst>
                                        <p:tav tm="0">
                                          <p:val>
                                            <p:fltVal val="0"/>
                                          </p:val>
                                        </p:tav>
                                        <p:tav tm="100000">
                                          <p:val>
                                            <p:strVal val="#ppt_h"/>
                                          </p:val>
                                        </p:tav>
                                      </p:tavLst>
                                    </p:anim>
                                    <p:animEffect transition="in" filter="fade">
                                      <p:cBhvr>
                                        <p:cTn id="9" dur="500"/>
                                        <p:tgtEl>
                                          <p:spTgt spid="198677"/>
                                        </p:tgtEl>
                                      </p:cBhvr>
                                    </p:animEffect>
                                    <p:anim calcmode="lin" valueType="num">
                                      <p:cBhvr>
                                        <p:cTn id="10" dur="500" fill="hold"/>
                                        <p:tgtEl>
                                          <p:spTgt spid="198677"/>
                                        </p:tgtEl>
                                        <p:attrNameLst>
                                          <p:attrName>ppt_x</p:attrName>
                                        </p:attrNameLst>
                                      </p:cBhvr>
                                      <p:tavLst>
                                        <p:tav tm="0">
                                          <p:val>
                                            <p:fltVal val="0.5"/>
                                          </p:val>
                                        </p:tav>
                                        <p:tav tm="100000">
                                          <p:val>
                                            <p:strVal val="#ppt_x"/>
                                          </p:val>
                                        </p:tav>
                                      </p:tavLst>
                                    </p:anim>
                                    <p:anim calcmode="lin" valueType="num">
                                      <p:cBhvr>
                                        <p:cTn id="11" dur="500" fill="hold"/>
                                        <p:tgtEl>
                                          <p:spTgt spid="198677"/>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198678"/>
                                        </p:tgtEl>
                                        <p:attrNameLst>
                                          <p:attrName>style.visibility</p:attrName>
                                        </p:attrNameLst>
                                      </p:cBhvr>
                                      <p:to>
                                        <p:strVal val="visible"/>
                                      </p:to>
                                    </p:set>
                                    <p:anim calcmode="lin" valueType="num">
                                      <p:cBhvr>
                                        <p:cTn id="15" dur="500" fill="hold"/>
                                        <p:tgtEl>
                                          <p:spTgt spid="198678"/>
                                        </p:tgtEl>
                                        <p:attrNameLst>
                                          <p:attrName>ppt_w</p:attrName>
                                        </p:attrNameLst>
                                      </p:cBhvr>
                                      <p:tavLst>
                                        <p:tav tm="0">
                                          <p:val>
                                            <p:fltVal val="0"/>
                                          </p:val>
                                        </p:tav>
                                        <p:tav tm="100000">
                                          <p:val>
                                            <p:strVal val="#ppt_w"/>
                                          </p:val>
                                        </p:tav>
                                      </p:tavLst>
                                    </p:anim>
                                    <p:anim calcmode="lin" valueType="num">
                                      <p:cBhvr>
                                        <p:cTn id="16" dur="500" fill="hold"/>
                                        <p:tgtEl>
                                          <p:spTgt spid="198678"/>
                                        </p:tgtEl>
                                        <p:attrNameLst>
                                          <p:attrName>ppt_h</p:attrName>
                                        </p:attrNameLst>
                                      </p:cBhvr>
                                      <p:tavLst>
                                        <p:tav tm="0">
                                          <p:val>
                                            <p:fltVal val="0"/>
                                          </p:val>
                                        </p:tav>
                                        <p:tav tm="100000">
                                          <p:val>
                                            <p:strVal val="#ppt_h"/>
                                          </p:val>
                                        </p:tav>
                                      </p:tavLst>
                                    </p:anim>
                                    <p:animEffect transition="in" filter="fade">
                                      <p:cBhvr>
                                        <p:cTn id="17" dur="500"/>
                                        <p:tgtEl>
                                          <p:spTgt spid="198678"/>
                                        </p:tgtEl>
                                      </p:cBhvr>
                                    </p:animEffect>
                                    <p:anim calcmode="lin" valueType="num">
                                      <p:cBhvr>
                                        <p:cTn id="18" dur="500" fill="hold"/>
                                        <p:tgtEl>
                                          <p:spTgt spid="198678"/>
                                        </p:tgtEl>
                                        <p:attrNameLst>
                                          <p:attrName>ppt_x</p:attrName>
                                        </p:attrNameLst>
                                      </p:cBhvr>
                                      <p:tavLst>
                                        <p:tav tm="0">
                                          <p:val>
                                            <p:fltVal val="0.5"/>
                                          </p:val>
                                        </p:tav>
                                        <p:tav tm="100000">
                                          <p:val>
                                            <p:strVal val="#ppt_x"/>
                                          </p:val>
                                        </p:tav>
                                      </p:tavLst>
                                    </p:anim>
                                    <p:anim calcmode="lin" valueType="num">
                                      <p:cBhvr>
                                        <p:cTn id="19" dur="500" fill="hold"/>
                                        <p:tgtEl>
                                          <p:spTgt spid="19867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198680"/>
                                        </p:tgtEl>
                                        <p:attrNameLst>
                                          <p:attrName>style.visibility</p:attrName>
                                        </p:attrNameLst>
                                      </p:cBhvr>
                                      <p:to>
                                        <p:strVal val="visible"/>
                                      </p:to>
                                    </p:set>
                                    <p:anim calcmode="lin" valueType="num">
                                      <p:cBhvr>
                                        <p:cTn id="23" dur="500" fill="hold"/>
                                        <p:tgtEl>
                                          <p:spTgt spid="198680"/>
                                        </p:tgtEl>
                                        <p:attrNameLst>
                                          <p:attrName>ppt_w</p:attrName>
                                        </p:attrNameLst>
                                      </p:cBhvr>
                                      <p:tavLst>
                                        <p:tav tm="0">
                                          <p:val>
                                            <p:fltVal val="0"/>
                                          </p:val>
                                        </p:tav>
                                        <p:tav tm="100000">
                                          <p:val>
                                            <p:strVal val="#ppt_w"/>
                                          </p:val>
                                        </p:tav>
                                      </p:tavLst>
                                    </p:anim>
                                    <p:anim calcmode="lin" valueType="num">
                                      <p:cBhvr>
                                        <p:cTn id="24" dur="500" fill="hold"/>
                                        <p:tgtEl>
                                          <p:spTgt spid="198680"/>
                                        </p:tgtEl>
                                        <p:attrNameLst>
                                          <p:attrName>ppt_h</p:attrName>
                                        </p:attrNameLst>
                                      </p:cBhvr>
                                      <p:tavLst>
                                        <p:tav tm="0">
                                          <p:val>
                                            <p:fltVal val="0"/>
                                          </p:val>
                                        </p:tav>
                                        <p:tav tm="100000">
                                          <p:val>
                                            <p:strVal val="#ppt_h"/>
                                          </p:val>
                                        </p:tav>
                                      </p:tavLst>
                                    </p:anim>
                                    <p:animEffect transition="in" filter="fade">
                                      <p:cBhvr>
                                        <p:cTn id="25" dur="500"/>
                                        <p:tgtEl>
                                          <p:spTgt spid="198680"/>
                                        </p:tgtEl>
                                      </p:cBhvr>
                                    </p:animEffect>
                                    <p:anim calcmode="lin" valueType="num">
                                      <p:cBhvr>
                                        <p:cTn id="26" dur="500" fill="hold"/>
                                        <p:tgtEl>
                                          <p:spTgt spid="198680"/>
                                        </p:tgtEl>
                                        <p:attrNameLst>
                                          <p:attrName>ppt_x</p:attrName>
                                        </p:attrNameLst>
                                      </p:cBhvr>
                                      <p:tavLst>
                                        <p:tav tm="0">
                                          <p:val>
                                            <p:fltVal val="0.5"/>
                                          </p:val>
                                        </p:tav>
                                        <p:tav tm="100000">
                                          <p:val>
                                            <p:strVal val="#ppt_x"/>
                                          </p:val>
                                        </p:tav>
                                      </p:tavLst>
                                    </p:anim>
                                    <p:anim calcmode="lin" valueType="num">
                                      <p:cBhvr>
                                        <p:cTn id="27" dur="500" fill="hold"/>
                                        <p:tgtEl>
                                          <p:spTgt spid="198680"/>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198679"/>
                                        </p:tgtEl>
                                        <p:attrNameLst>
                                          <p:attrName>style.visibility</p:attrName>
                                        </p:attrNameLst>
                                      </p:cBhvr>
                                      <p:to>
                                        <p:strVal val="visible"/>
                                      </p:to>
                                    </p:set>
                                    <p:anim calcmode="lin" valueType="num">
                                      <p:cBhvr>
                                        <p:cTn id="31" dur="500" fill="hold"/>
                                        <p:tgtEl>
                                          <p:spTgt spid="198679"/>
                                        </p:tgtEl>
                                        <p:attrNameLst>
                                          <p:attrName>ppt_w</p:attrName>
                                        </p:attrNameLst>
                                      </p:cBhvr>
                                      <p:tavLst>
                                        <p:tav tm="0">
                                          <p:val>
                                            <p:fltVal val="0"/>
                                          </p:val>
                                        </p:tav>
                                        <p:tav tm="100000">
                                          <p:val>
                                            <p:strVal val="#ppt_w"/>
                                          </p:val>
                                        </p:tav>
                                      </p:tavLst>
                                    </p:anim>
                                    <p:anim calcmode="lin" valueType="num">
                                      <p:cBhvr>
                                        <p:cTn id="32" dur="500" fill="hold"/>
                                        <p:tgtEl>
                                          <p:spTgt spid="198679"/>
                                        </p:tgtEl>
                                        <p:attrNameLst>
                                          <p:attrName>ppt_h</p:attrName>
                                        </p:attrNameLst>
                                      </p:cBhvr>
                                      <p:tavLst>
                                        <p:tav tm="0">
                                          <p:val>
                                            <p:fltVal val="0"/>
                                          </p:val>
                                        </p:tav>
                                        <p:tav tm="100000">
                                          <p:val>
                                            <p:strVal val="#ppt_h"/>
                                          </p:val>
                                        </p:tav>
                                      </p:tavLst>
                                    </p:anim>
                                    <p:animEffect transition="in" filter="fade">
                                      <p:cBhvr>
                                        <p:cTn id="33" dur="500"/>
                                        <p:tgtEl>
                                          <p:spTgt spid="198679"/>
                                        </p:tgtEl>
                                      </p:cBhvr>
                                    </p:animEffect>
                                    <p:anim calcmode="lin" valueType="num">
                                      <p:cBhvr>
                                        <p:cTn id="34" dur="500" fill="hold"/>
                                        <p:tgtEl>
                                          <p:spTgt spid="198679"/>
                                        </p:tgtEl>
                                        <p:attrNameLst>
                                          <p:attrName>ppt_x</p:attrName>
                                        </p:attrNameLst>
                                      </p:cBhvr>
                                      <p:tavLst>
                                        <p:tav tm="0">
                                          <p:val>
                                            <p:fltVal val="0.5"/>
                                          </p:val>
                                        </p:tav>
                                        <p:tav tm="100000">
                                          <p:val>
                                            <p:strVal val="#ppt_x"/>
                                          </p:val>
                                        </p:tav>
                                      </p:tavLst>
                                    </p:anim>
                                    <p:anim calcmode="lin" valueType="num">
                                      <p:cBhvr>
                                        <p:cTn id="35" dur="500" fill="hold"/>
                                        <p:tgtEl>
                                          <p:spTgt spid="198679"/>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anim calcmode="lin" valueType="num">
                                      <p:cBhvr>
                                        <p:cTn id="42" dur="500" fill="hold"/>
                                        <p:tgtEl>
                                          <p:spTgt spid="33"/>
                                        </p:tgtEl>
                                        <p:attrNameLst>
                                          <p:attrName>ppt_x</p:attrName>
                                        </p:attrNameLst>
                                      </p:cBhvr>
                                      <p:tavLst>
                                        <p:tav tm="0">
                                          <p:val>
                                            <p:fltVal val="0.5"/>
                                          </p:val>
                                        </p:tav>
                                        <p:tav tm="100000">
                                          <p:val>
                                            <p:strVal val="#ppt_x"/>
                                          </p:val>
                                        </p:tav>
                                      </p:tavLst>
                                    </p:anim>
                                    <p:anim calcmode="lin" valueType="num">
                                      <p:cBhvr>
                                        <p:cTn id="43" dur="500" fill="hold"/>
                                        <p:tgtEl>
                                          <p:spTgt spid="3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98677" grpId="0" animBg="1"/>
      <p:bldP spid="198678" grpId="0" animBg="1"/>
      <p:bldP spid="198680" grpId="0" animBg="1"/>
      <p:bldP spid="19867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191000" y="1219200"/>
            <a:ext cx="4722775" cy="5410200"/>
            <a:chOff x="4268826" y="1295400"/>
            <a:chExt cx="4722775" cy="5410200"/>
          </a:xfrm>
          <a:solidFill>
            <a:schemeClr val="bg2"/>
          </a:solidFill>
        </p:grpSpPr>
        <p:sp>
          <p:nvSpPr>
            <p:cNvPr id="46083" name="AutoShape 3"/>
            <p:cNvSpPr>
              <a:spLocks noChangeArrowheads="1"/>
            </p:cNvSpPr>
            <p:nvPr/>
          </p:nvSpPr>
          <p:spPr bwMode="gray">
            <a:xfrm>
              <a:off x="4268826"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2" name="TextBox 1"/>
            <p:cNvSpPr txBox="1"/>
            <p:nvPr/>
          </p:nvSpPr>
          <p:spPr>
            <a:xfrm>
              <a:off x="4268826" y="1518821"/>
              <a:ext cx="4722775" cy="2062103"/>
            </a:xfrm>
            <a:prstGeom prst="rect">
              <a:avLst/>
            </a:prstGeom>
            <a:grpFill/>
          </p:spPr>
          <p:txBody>
            <a:bodyPr wrap="square" rtlCol="0">
              <a:spAutoFit/>
            </a:bodyPr>
            <a:lstStyle/>
            <a:p>
              <a:pPr algn="just"/>
              <a:r>
                <a:rPr lang="en-US" sz="3200" b="1" smtClean="0"/>
                <a:t>1. Theo </a:t>
              </a:r>
              <a:r>
                <a:rPr lang="en-US" sz="3200" b="1"/>
                <a:t>mức độ quan trọng</a:t>
              </a:r>
              <a:r>
                <a:rPr lang="en-US" sz="3200"/>
                <a:t>: Việc quan trọng và việc ít quan trọng</a:t>
              </a:r>
              <a:endParaRPr lang="en-US" sz="3200" dirty="0"/>
            </a:p>
          </p:txBody>
        </p:sp>
      </p:grpSp>
      <p:sp>
        <p:nvSpPr>
          <p:cNvPr id="46084" name="AutoShape 4"/>
          <p:cNvSpPr>
            <a:spLocks noChangeArrowheads="1"/>
          </p:cNvSpPr>
          <p:nvPr/>
        </p:nvSpPr>
        <p:spPr bwMode="gray">
          <a:xfrm>
            <a:off x="5532094" y="1466850"/>
            <a:ext cx="3342440" cy="4169680"/>
          </a:xfrm>
          <a:prstGeom prst="roundRect">
            <a:avLst>
              <a:gd name="adj" fmla="val 7912"/>
            </a:avLst>
          </a:prstGeom>
          <a:noFill/>
          <a:ln>
            <a:noFill/>
          </a:ln>
          <a:effectLst/>
          <a:extLst>
            <a:ext uri="{909E8E84-426E-40DD-AFC4-6F175D3DCCD1}">
              <a14:hiddenFill xmlns:a14="http://schemas.microsoft.com/office/drawing/2010/main">
                <a:gradFill rotWithShape="1">
                  <a:gsLst>
                    <a:gs pos="0">
                      <a:schemeClr val="accent1">
                        <a:gamma/>
                        <a:tint val="38039"/>
                        <a:invGamma/>
                      </a:schemeClr>
                    </a:gs>
                    <a:gs pos="100000">
                      <a:schemeClr val="accent1">
                        <a:alpha val="50000"/>
                      </a:schemeClr>
                    </a:gs>
                  </a:gsLst>
                  <a:lin ang="5400000" scaled="1"/>
                </a:gra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4" name="Group 3"/>
          <p:cNvGrpSpPr/>
          <p:nvPr/>
        </p:nvGrpSpPr>
        <p:grpSpPr>
          <a:xfrm>
            <a:off x="4191000" y="1219200"/>
            <a:ext cx="4722775" cy="5410200"/>
            <a:chOff x="4267200" y="1295400"/>
            <a:chExt cx="4722775" cy="5410200"/>
          </a:xfrm>
          <a:solidFill>
            <a:schemeClr val="accent5">
              <a:lumMod val="20000"/>
              <a:lumOff val="80000"/>
            </a:schemeClr>
          </a:solidFill>
        </p:grpSpPr>
        <p:sp>
          <p:nvSpPr>
            <p:cNvPr id="53"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4" name="TextBox 53"/>
            <p:cNvSpPr txBox="1"/>
            <p:nvPr/>
          </p:nvSpPr>
          <p:spPr>
            <a:xfrm>
              <a:off x="4455291" y="1442621"/>
              <a:ext cx="4343400" cy="2554545"/>
            </a:xfrm>
            <a:prstGeom prst="rect">
              <a:avLst/>
            </a:prstGeom>
            <a:grpFill/>
          </p:spPr>
          <p:txBody>
            <a:bodyPr wrap="square" rtlCol="0">
              <a:spAutoFit/>
            </a:bodyPr>
            <a:lstStyle/>
            <a:p>
              <a:pPr algn="just"/>
              <a:r>
                <a:rPr lang="en-US" sz="3200" b="1" smtClean="0"/>
                <a:t>2. Theo </a:t>
              </a:r>
              <a:r>
                <a:rPr lang="en-US" sz="3200" b="1"/>
                <a:t>mức độ khẩn cấp</a:t>
              </a:r>
              <a:r>
                <a:rPr lang="en-US" sz="3200"/>
                <a:t>: Việc cần làm ngay và việc còn nhiều thời gian để giải quyết</a:t>
              </a:r>
              <a:endParaRPr lang="en-US" sz="3200" dirty="0"/>
            </a:p>
          </p:txBody>
        </p:sp>
      </p:grpSp>
      <p:grpSp>
        <p:nvGrpSpPr>
          <p:cNvPr id="56" name="Group 55"/>
          <p:cNvGrpSpPr/>
          <p:nvPr/>
        </p:nvGrpSpPr>
        <p:grpSpPr>
          <a:xfrm>
            <a:off x="4191000" y="1219200"/>
            <a:ext cx="4722775" cy="5410200"/>
            <a:chOff x="4267200" y="1295400"/>
            <a:chExt cx="4722775" cy="5410200"/>
          </a:xfrm>
          <a:solidFill>
            <a:schemeClr val="accent6">
              <a:lumMod val="20000"/>
              <a:lumOff val="80000"/>
            </a:schemeClr>
          </a:solidFill>
        </p:grpSpPr>
        <p:sp>
          <p:nvSpPr>
            <p:cNvPr id="57"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58" name="TextBox 57"/>
            <p:cNvSpPr txBox="1"/>
            <p:nvPr/>
          </p:nvSpPr>
          <p:spPr>
            <a:xfrm>
              <a:off x="4495801" y="1442621"/>
              <a:ext cx="4343400" cy="5016758"/>
            </a:xfrm>
            <a:prstGeom prst="rect">
              <a:avLst/>
            </a:prstGeom>
            <a:grpFill/>
          </p:spPr>
          <p:txBody>
            <a:bodyPr wrap="square" rtlCol="0">
              <a:spAutoFit/>
            </a:bodyPr>
            <a:lstStyle/>
            <a:p>
              <a:pPr algn="just"/>
              <a:r>
                <a:rPr lang="en-US" sz="3200" b="1" smtClean="0"/>
                <a:t>3.Theo </a:t>
              </a:r>
              <a:r>
                <a:rPr lang="en-US" sz="3200" b="1"/>
                <a:t>tần suất</a:t>
              </a:r>
              <a:r>
                <a:rPr lang="en-US" sz="3200"/>
                <a:t>: Việc thường xuyên và việc không thường xuyên (sự vụ), nếu công việc sự vụ chiếm đến 50% trở lên thì bạn nên xem xét lại vị trí việc làm của bạn)</a:t>
              </a:r>
              <a:endParaRPr lang="en-US" sz="3200" dirty="0"/>
            </a:p>
          </p:txBody>
        </p:sp>
      </p:grpSp>
      <p:grpSp>
        <p:nvGrpSpPr>
          <p:cNvPr id="59" name="Group 58"/>
          <p:cNvGrpSpPr/>
          <p:nvPr/>
        </p:nvGrpSpPr>
        <p:grpSpPr>
          <a:xfrm>
            <a:off x="4192625" y="1219200"/>
            <a:ext cx="4722775" cy="5410200"/>
            <a:chOff x="2593143" y="1295400"/>
            <a:chExt cx="4722775" cy="5410200"/>
          </a:xfrm>
          <a:solidFill>
            <a:schemeClr val="accent5">
              <a:lumMod val="20000"/>
              <a:lumOff val="80000"/>
            </a:schemeClr>
          </a:solidFill>
        </p:grpSpPr>
        <p:sp>
          <p:nvSpPr>
            <p:cNvPr id="60" name="AutoShape 3"/>
            <p:cNvSpPr>
              <a:spLocks noChangeArrowheads="1"/>
            </p:cNvSpPr>
            <p:nvPr/>
          </p:nvSpPr>
          <p:spPr bwMode="gray">
            <a:xfrm>
              <a:off x="2593143"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1" name="TextBox 60"/>
            <p:cNvSpPr txBox="1"/>
            <p:nvPr/>
          </p:nvSpPr>
          <p:spPr>
            <a:xfrm>
              <a:off x="2821744" y="1442621"/>
              <a:ext cx="4343400" cy="2554545"/>
            </a:xfrm>
            <a:prstGeom prst="rect">
              <a:avLst/>
            </a:prstGeom>
            <a:grpFill/>
          </p:spPr>
          <p:txBody>
            <a:bodyPr wrap="square" rtlCol="0">
              <a:spAutoFit/>
            </a:bodyPr>
            <a:lstStyle/>
            <a:p>
              <a:pPr algn="just"/>
              <a:r>
                <a:rPr lang="en-US" sz="3200" b="1" smtClean="0"/>
                <a:t>4. Công </a:t>
              </a:r>
              <a:r>
                <a:rPr lang="en-US" sz="3200" b="1"/>
                <a:t>việc quan trọng và khẩn cấp</a:t>
              </a:r>
              <a:r>
                <a:rPr lang="en-US" sz="3200"/>
                <a:t>: Phải làm ngay sau khi được giao việc </a:t>
              </a:r>
              <a:endParaRPr lang="en-US" sz="3200" dirty="0"/>
            </a:p>
          </p:txBody>
        </p:sp>
      </p:grpSp>
      <p:grpSp>
        <p:nvGrpSpPr>
          <p:cNvPr id="62" name="Group 61"/>
          <p:cNvGrpSpPr/>
          <p:nvPr/>
        </p:nvGrpSpPr>
        <p:grpSpPr>
          <a:xfrm>
            <a:off x="4191000" y="1227767"/>
            <a:ext cx="4710075" cy="5410200"/>
            <a:chOff x="4267200" y="1295400"/>
            <a:chExt cx="4722775" cy="5410200"/>
          </a:xfrm>
          <a:solidFill>
            <a:schemeClr val="accent4">
              <a:lumMod val="20000"/>
              <a:lumOff val="80000"/>
            </a:schemeClr>
          </a:solidFill>
        </p:grpSpPr>
        <p:sp>
          <p:nvSpPr>
            <p:cNvPr id="63" name="AutoShape 3"/>
            <p:cNvSpPr>
              <a:spLocks noChangeArrowheads="1"/>
            </p:cNvSpPr>
            <p:nvPr/>
          </p:nvSpPr>
          <p:spPr bwMode="gray">
            <a:xfrm>
              <a:off x="4267200" y="1295400"/>
              <a:ext cx="4722775" cy="5410200"/>
            </a:xfrm>
            <a:prstGeom prst="roundRect">
              <a:avLst>
                <a:gd name="adj" fmla="val 8014"/>
              </a:avLst>
            </a:prstGeom>
            <a:grpFill/>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4" name="TextBox 63"/>
            <p:cNvSpPr txBox="1"/>
            <p:nvPr/>
          </p:nvSpPr>
          <p:spPr>
            <a:xfrm>
              <a:off x="4420011" y="1442621"/>
              <a:ext cx="4495188" cy="3539430"/>
            </a:xfrm>
            <a:prstGeom prst="rect">
              <a:avLst/>
            </a:prstGeom>
            <a:grpFill/>
          </p:spPr>
          <p:txBody>
            <a:bodyPr wrap="square" rtlCol="0">
              <a:spAutoFit/>
            </a:bodyPr>
            <a:lstStyle/>
            <a:p>
              <a:pPr algn="just"/>
              <a:r>
                <a:rPr lang="en-US" sz="3200" b="1" smtClean="0"/>
                <a:t>5. Công </a:t>
              </a:r>
              <a:r>
                <a:rPr lang="en-US" sz="3200" b="1"/>
                <a:t>việc quan trọng nhưng không khẩn cấp</a:t>
              </a:r>
              <a:r>
                <a:rPr lang="en-US" sz="3200"/>
                <a:t>: Chắc chắn phải làm, nhưng theo một kế hoạch có lộ trình cụ thể</a:t>
              </a:r>
              <a:endParaRPr lang="en-US" sz="3200" dirty="0"/>
            </a:p>
          </p:txBody>
        </p:sp>
      </p:grpSp>
      <p:grpSp>
        <p:nvGrpSpPr>
          <p:cNvPr id="66" name="Group 65"/>
          <p:cNvGrpSpPr/>
          <p:nvPr/>
        </p:nvGrpSpPr>
        <p:grpSpPr>
          <a:xfrm>
            <a:off x="4192625" y="1219200"/>
            <a:ext cx="4722775" cy="5410200"/>
            <a:chOff x="2818587" y="1627449"/>
            <a:chExt cx="4722775" cy="5410200"/>
          </a:xfrm>
          <a:solidFill>
            <a:schemeClr val="accent1">
              <a:lumMod val="75000"/>
            </a:schemeClr>
          </a:solidFill>
        </p:grpSpPr>
        <p:sp>
          <p:nvSpPr>
            <p:cNvPr id="67" name="AutoShape 3"/>
            <p:cNvSpPr>
              <a:spLocks noChangeArrowheads="1"/>
            </p:cNvSpPr>
            <p:nvPr/>
          </p:nvSpPr>
          <p:spPr bwMode="gray">
            <a:xfrm>
              <a:off x="2818587" y="1627449"/>
              <a:ext cx="4722775" cy="5410200"/>
            </a:xfrm>
            <a:prstGeom prst="roundRect">
              <a:avLst>
                <a:gd name="adj" fmla="val 8014"/>
              </a:avLst>
            </a:prstGeom>
            <a:solidFill>
              <a:schemeClr val="accent6">
                <a:lumMod val="20000"/>
                <a:lumOff val="80000"/>
              </a:schemeClr>
            </a:solidFill>
            <a:ln>
              <a:solidFill>
                <a:schemeClr val="bg2"/>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68" name="TextBox 67"/>
            <p:cNvSpPr txBox="1"/>
            <p:nvPr/>
          </p:nvSpPr>
          <p:spPr>
            <a:xfrm>
              <a:off x="2818587" y="1932249"/>
              <a:ext cx="4722775" cy="3046988"/>
            </a:xfrm>
            <a:prstGeom prst="rect">
              <a:avLst/>
            </a:prstGeom>
            <a:noFill/>
          </p:spPr>
          <p:txBody>
            <a:bodyPr wrap="square" rtlCol="0">
              <a:spAutoFit/>
            </a:bodyPr>
            <a:lstStyle/>
            <a:p>
              <a:pPr algn="just"/>
              <a:r>
                <a:rPr lang="en-US" sz="3200" b="1" smtClean="0"/>
                <a:t>6. Công </a:t>
              </a:r>
              <a:r>
                <a:rPr lang="en-US" sz="3200" b="1"/>
                <a:t>việc khẩn cấp nhưng không quan trọng</a:t>
              </a:r>
              <a:r>
                <a:rPr lang="en-US" sz="3200"/>
                <a:t>: Cần làm ngay, nhưng không ảnh hưởng nhiều đến công việc chung</a:t>
              </a:r>
              <a:endParaRPr lang="en-US" sz="3200" dirty="0"/>
            </a:p>
          </p:txBody>
        </p:sp>
      </p:grpSp>
      <p:grpSp>
        <p:nvGrpSpPr>
          <p:cNvPr id="76" name="Group 75"/>
          <p:cNvGrpSpPr/>
          <p:nvPr/>
        </p:nvGrpSpPr>
        <p:grpSpPr>
          <a:xfrm>
            <a:off x="4191000" y="1219200"/>
            <a:ext cx="4722775" cy="5410200"/>
            <a:chOff x="3809187" y="1295400"/>
            <a:chExt cx="4722775" cy="5410200"/>
          </a:xfrm>
          <a:solidFill>
            <a:schemeClr val="accent2">
              <a:lumMod val="20000"/>
              <a:lumOff val="80000"/>
            </a:schemeClr>
          </a:solidFill>
        </p:grpSpPr>
        <p:sp>
          <p:nvSpPr>
            <p:cNvPr id="77" name="AutoShape 3"/>
            <p:cNvSpPr>
              <a:spLocks noChangeArrowheads="1"/>
            </p:cNvSpPr>
            <p:nvPr/>
          </p:nvSpPr>
          <p:spPr bwMode="gray">
            <a:xfrm>
              <a:off x="3809187" y="1295400"/>
              <a:ext cx="4722775" cy="5410200"/>
            </a:xfrm>
            <a:prstGeom prst="roundRect">
              <a:avLst>
                <a:gd name="adj" fmla="val 8014"/>
              </a:avLst>
            </a:prstGeom>
            <a:grpFill/>
            <a:ln>
              <a:no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78" name="TextBox 77"/>
            <p:cNvSpPr txBox="1"/>
            <p:nvPr/>
          </p:nvSpPr>
          <p:spPr>
            <a:xfrm>
              <a:off x="3861469" y="1530727"/>
              <a:ext cx="4483173" cy="5016758"/>
            </a:xfrm>
            <a:prstGeom prst="rect">
              <a:avLst/>
            </a:prstGeom>
            <a:grpFill/>
            <a:ln>
              <a:noFill/>
            </a:ln>
          </p:spPr>
          <p:txBody>
            <a:bodyPr wrap="square" rtlCol="0">
              <a:spAutoFit/>
            </a:bodyPr>
            <a:lstStyle/>
            <a:p>
              <a:pPr algn="just"/>
              <a:r>
                <a:rPr lang="en-US" sz="3200" smtClean="0"/>
                <a:t>7. Việc </a:t>
              </a:r>
              <a:r>
                <a:rPr lang="en-US" sz="3200"/>
                <a:t>thường xuyên và không thường xuyên có thứ tự ưu tiên sau công việc quan trọng và khẩn cấp, thực hiện việc nào trước còn tùy thuộc vào thời hạn giải quyết của từng việc. </a:t>
              </a:r>
              <a:endParaRPr lang="en-US" sz="3200" dirty="0"/>
            </a:p>
          </p:txBody>
        </p:sp>
      </p:grpSp>
      <p:grpSp>
        <p:nvGrpSpPr>
          <p:cNvPr id="79" name="Group 78"/>
          <p:cNvGrpSpPr/>
          <p:nvPr/>
        </p:nvGrpSpPr>
        <p:grpSpPr>
          <a:xfrm>
            <a:off x="4191000" y="1219200"/>
            <a:ext cx="4695820" cy="5410200"/>
            <a:chOff x="3780444" y="1295400"/>
            <a:chExt cx="4722774" cy="5410200"/>
          </a:xfrm>
          <a:solidFill>
            <a:schemeClr val="accent1">
              <a:lumMod val="40000"/>
              <a:lumOff val="60000"/>
            </a:schemeClr>
          </a:solidFill>
        </p:grpSpPr>
        <p:sp>
          <p:nvSpPr>
            <p:cNvPr id="80" name="AutoShape 3"/>
            <p:cNvSpPr>
              <a:spLocks noChangeArrowheads="1"/>
            </p:cNvSpPr>
            <p:nvPr/>
          </p:nvSpPr>
          <p:spPr bwMode="gray">
            <a:xfrm>
              <a:off x="3780444" y="1295400"/>
              <a:ext cx="4722774" cy="5410200"/>
            </a:xfrm>
            <a:prstGeom prst="roundRect">
              <a:avLst>
                <a:gd name="adj" fmla="val 8014"/>
              </a:avLst>
            </a:prstGeom>
            <a:grpFill/>
            <a:ln>
              <a:solidFill>
                <a:schemeClr val="tx2">
                  <a:lumMod val="65000"/>
                  <a:lumOff val="35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1" name="TextBox 80"/>
            <p:cNvSpPr txBox="1"/>
            <p:nvPr/>
          </p:nvSpPr>
          <p:spPr>
            <a:xfrm>
              <a:off x="4008640" y="1598397"/>
              <a:ext cx="4334926" cy="4524315"/>
            </a:xfrm>
            <a:prstGeom prst="rect">
              <a:avLst/>
            </a:prstGeom>
            <a:grpFill/>
          </p:spPr>
          <p:txBody>
            <a:bodyPr wrap="square" rtlCol="0">
              <a:spAutoFit/>
            </a:bodyPr>
            <a:lstStyle/>
            <a:p>
              <a:pPr algn="just"/>
              <a:r>
                <a:rPr lang="en-US" sz="3200" smtClean="0"/>
                <a:t>8. Có </a:t>
              </a:r>
              <a:r>
                <a:rPr lang="en-US" sz="3200"/>
                <a:t>thể tách một công việc lớn thành nhiều việc khác nhau theo một lộ trình, từ đó xác định cách giải quyết công việc sẽ rõ ràng và dễ dàng hơn </a:t>
              </a:r>
              <a:endParaRPr lang="en-US" sz="3200" dirty="0"/>
            </a:p>
          </p:txBody>
        </p:sp>
      </p:grpSp>
      <p:grpSp>
        <p:nvGrpSpPr>
          <p:cNvPr id="82" name="Group 81"/>
          <p:cNvGrpSpPr/>
          <p:nvPr/>
        </p:nvGrpSpPr>
        <p:grpSpPr>
          <a:xfrm>
            <a:off x="4191000" y="1295400"/>
            <a:ext cx="4710109" cy="5410200"/>
            <a:chOff x="3809187" y="1295400"/>
            <a:chExt cx="4722775" cy="5410200"/>
          </a:xfrm>
          <a:solidFill>
            <a:schemeClr val="accent1">
              <a:lumMod val="40000"/>
              <a:lumOff val="60000"/>
            </a:schemeClr>
          </a:solidFill>
        </p:grpSpPr>
        <p:sp>
          <p:nvSpPr>
            <p:cNvPr id="83" name="AutoShape 3"/>
            <p:cNvSpPr>
              <a:spLocks noChangeArrowheads="1"/>
            </p:cNvSpPr>
            <p:nvPr/>
          </p:nvSpPr>
          <p:spPr bwMode="gray">
            <a:xfrm>
              <a:off x="3809187" y="1295400"/>
              <a:ext cx="4722775" cy="5410200"/>
            </a:xfrm>
            <a:prstGeom prst="roundRect">
              <a:avLst>
                <a:gd name="adj" fmla="val 8014"/>
              </a:avLst>
            </a:prstGeom>
            <a:grpFill/>
            <a:ln>
              <a:solidFill>
                <a:schemeClr val="bg2">
                  <a:lumMod val="75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4" name="TextBox 83"/>
            <p:cNvSpPr txBox="1"/>
            <p:nvPr/>
          </p:nvSpPr>
          <p:spPr>
            <a:xfrm>
              <a:off x="4038402" y="1524000"/>
              <a:ext cx="4355080" cy="4708981"/>
            </a:xfrm>
            <a:prstGeom prst="rect">
              <a:avLst/>
            </a:prstGeom>
            <a:grpFill/>
            <a:ln>
              <a:noFill/>
            </a:ln>
          </p:spPr>
          <p:txBody>
            <a:bodyPr wrap="square" rtlCol="0">
              <a:spAutoFit/>
            </a:bodyPr>
            <a:lstStyle/>
            <a:p>
              <a:pPr algn="just"/>
              <a:r>
                <a:rPr lang="en-US" sz="3000" smtClean="0"/>
                <a:t>9. Phải </a:t>
              </a:r>
              <a:r>
                <a:rPr lang="en-US" sz="3000"/>
                <a:t>xác định rõ những công việc nào không khẩn cấp và không quan trọng để không sa đà vào chúng, tiếc là nhiều người trong chúng ta rất mất thời gian với những công việc này chỉ vì chúng dễ làm</a:t>
              </a:r>
              <a:endParaRPr lang="en-US" sz="3000" dirty="0"/>
            </a:p>
          </p:txBody>
        </p:sp>
      </p:grpSp>
      <p:grpSp>
        <p:nvGrpSpPr>
          <p:cNvPr id="85" name="Group 84"/>
          <p:cNvGrpSpPr/>
          <p:nvPr/>
        </p:nvGrpSpPr>
        <p:grpSpPr>
          <a:xfrm>
            <a:off x="4191000" y="1219200"/>
            <a:ext cx="4722775" cy="5562600"/>
            <a:chOff x="3809187" y="1295400"/>
            <a:chExt cx="4735475" cy="5498306"/>
          </a:xfrm>
          <a:solidFill>
            <a:schemeClr val="bg2">
              <a:lumMod val="50000"/>
            </a:schemeClr>
          </a:solidFill>
        </p:grpSpPr>
        <p:sp>
          <p:nvSpPr>
            <p:cNvPr id="86" name="AutoShape 3"/>
            <p:cNvSpPr>
              <a:spLocks noChangeArrowheads="1"/>
            </p:cNvSpPr>
            <p:nvPr/>
          </p:nvSpPr>
          <p:spPr bwMode="gray">
            <a:xfrm>
              <a:off x="3809187" y="1295400"/>
              <a:ext cx="4722775" cy="5410200"/>
            </a:xfrm>
            <a:prstGeom prst="roundRect">
              <a:avLst>
                <a:gd name="adj" fmla="val 8014"/>
              </a:avLst>
            </a:prstGeom>
            <a:solidFill>
              <a:schemeClr val="accent1">
                <a:lumMod val="20000"/>
                <a:lumOff val="80000"/>
              </a:schemeClr>
            </a:solidFill>
            <a:ln>
              <a:solidFill>
                <a:schemeClr val="tx2">
                  <a:lumMod val="50000"/>
                  <a:lumOff val="50000"/>
                </a:schemeClr>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endParaRPr lang="vi-VN"/>
            </a:p>
          </p:txBody>
        </p:sp>
        <p:sp>
          <p:nvSpPr>
            <p:cNvPr id="87" name="TextBox 86"/>
            <p:cNvSpPr txBox="1"/>
            <p:nvPr/>
          </p:nvSpPr>
          <p:spPr>
            <a:xfrm>
              <a:off x="3821887" y="1530727"/>
              <a:ext cx="4722775" cy="5262979"/>
            </a:xfrm>
            <a:prstGeom prst="rect">
              <a:avLst/>
            </a:prstGeom>
            <a:noFill/>
          </p:spPr>
          <p:txBody>
            <a:bodyPr wrap="square" rtlCol="0">
              <a:spAutoFit/>
            </a:bodyPr>
            <a:lstStyle/>
            <a:p>
              <a:pPr algn="just"/>
              <a:r>
                <a:rPr lang="en-US" sz="2800" smtClean="0"/>
                <a:t>10. Phân </a:t>
              </a:r>
              <a:r>
                <a:rPr lang="en-US" sz="2800"/>
                <a:t>loại công việc có thể hơi khó đối với các bạn chưa từng làm việc này, nhưng nếu tự rèn luyện thành thói quen, bạn sẽ phân loại và sắp xếp việc rất nhanh, ngày càng phân loại chính xác, giúp bạn giải quyết chúng một cách khoa học và tiết kiệm thời gian đáng kể </a:t>
              </a:r>
              <a:endParaRPr lang="en-US" sz="2800" dirty="0"/>
            </a:p>
          </p:txBody>
        </p:sp>
      </p:grpSp>
      <p:sp>
        <p:nvSpPr>
          <p:cNvPr id="46093" name="AutoShape 13"/>
          <p:cNvSpPr>
            <a:spLocks noChangeArrowheads="1"/>
          </p:cNvSpPr>
          <p:nvPr/>
        </p:nvSpPr>
        <p:spPr bwMode="gray">
          <a:xfrm>
            <a:off x="228602" y="1129843"/>
            <a:ext cx="2741774" cy="5651957"/>
          </a:xfrm>
          <a:prstGeom prst="roundRect">
            <a:avLst>
              <a:gd name="adj" fmla="val 8014"/>
            </a:avLst>
          </a:prstGeom>
          <a:solidFill>
            <a:schemeClr val="bg1">
              <a:lumMod val="85000"/>
            </a:schemeClr>
          </a:solidFill>
          <a:ln w="9525">
            <a:solidFill>
              <a:schemeClr val="accent2"/>
            </a:solidFill>
            <a:round/>
            <a:headEnd/>
            <a:tailEnd/>
          </a:ln>
          <a:effectLst/>
        </p:spPr>
        <p:txBody>
          <a:bodyPr wrap="none" anchor="ctr"/>
          <a:lstStyle/>
          <a:p>
            <a:endParaRPr lang="vi-VN"/>
          </a:p>
        </p:txBody>
      </p:sp>
      <p:grpSp>
        <p:nvGrpSpPr>
          <p:cNvPr id="46085" name="Group 5"/>
          <p:cNvGrpSpPr>
            <a:grpSpLocks/>
          </p:cNvGrpSpPr>
          <p:nvPr/>
        </p:nvGrpSpPr>
        <p:grpSpPr bwMode="auto">
          <a:xfrm>
            <a:off x="381000" y="787970"/>
            <a:ext cx="2477179" cy="580519"/>
            <a:chOff x="752" y="1413"/>
            <a:chExt cx="1321" cy="294"/>
          </a:xfrm>
          <a:solidFill>
            <a:schemeClr val="accent1">
              <a:lumMod val="75000"/>
            </a:schemeClr>
          </a:solidFill>
        </p:grpSpPr>
        <p:sp>
          <p:nvSpPr>
            <p:cNvPr id="46086" name="AutoShape 6"/>
            <p:cNvSpPr>
              <a:spLocks noChangeArrowheads="1"/>
            </p:cNvSpPr>
            <p:nvPr/>
          </p:nvSpPr>
          <p:spPr bwMode="gray">
            <a:xfrm>
              <a:off x="752" y="1413"/>
              <a:ext cx="1321" cy="294"/>
            </a:xfrm>
            <a:prstGeom prst="roundRect">
              <a:avLst>
                <a:gd name="adj" fmla="val 50000"/>
              </a:avLst>
            </a:prstGeom>
            <a:grpFill/>
            <a:ln>
              <a:noFill/>
            </a:ln>
            <a:effectLst>
              <a:outerShdw dist="53882" dir="2700000" algn="ctr" rotWithShape="0">
                <a:srgbClr val="292929">
                  <a:alpha val="50000"/>
                </a:srgbClr>
              </a:outerShdw>
            </a:effectLst>
            <a:extLst>
              <a:ext uri="{91240B29-F687-4F45-9708-019B960494DF}">
                <a14:hiddenLine xmlns:a14="http://schemas.microsoft.com/office/drawing/2010/main" w="12700">
                  <a:solidFill>
                    <a:srgbClr val="659A1E"/>
                  </a:solidFill>
                  <a:round/>
                  <a:headEnd/>
                  <a:tailEnd/>
                </a14:hiddenLine>
              </a:ext>
            </a:extLst>
          </p:spPr>
          <p:txBody>
            <a:bodyPr wrap="none" anchor="ctr"/>
            <a:lstStyle/>
            <a:p>
              <a:endParaRPr lang="vi-VN"/>
            </a:p>
          </p:txBody>
        </p:sp>
        <p:sp>
          <p:nvSpPr>
            <p:cNvPr id="46087" name="AutoShape 7"/>
            <p:cNvSpPr>
              <a:spLocks noChangeArrowheads="1"/>
            </p:cNvSpPr>
            <p:nvPr/>
          </p:nvSpPr>
          <p:spPr bwMode="gray">
            <a:xfrm flipH="1">
              <a:off x="2007" y="1457"/>
              <a:ext cx="59" cy="204"/>
            </a:xfrm>
            <a:prstGeom prst="moon">
              <a:avLst>
                <a:gd name="adj" fmla="val 22032"/>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88" name="AutoShape 8"/>
            <p:cNvSpPr>
              <a:spLocks noChangeArrowheads="1"/>
            </p:cNvSpPr>
            <p:nvPr/>
          </p:nvSpPr>
          <p:spPr bwMode="gray">
            <a:xfrm>
              <a:off x="766" y="1457"/>
              <a:ext cx="59" cy="204"/>
            </a:xfrm>
            <a:prstGeom prst="moon">
              <a:avLst>
                <a:gd name="adj" fmla="val 22032"/>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4" name="Text Box 18"/>
          <p:cNvSpPr txBox="1">
            <a:spLocks noChangeArrowheads="1"/>
          </p:cNvSpPr>
          <p:nvPr/>
        </p:nvSpPr>
        <p:spPr bwMode="white">
          <a:xfrm>
            <a:off x="425155" y="838200"/>
            <a:ext cx="224184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200" b="1" smtClean="0">
                <a:solidFill>
                  <a:srgbClr val="F8F8F8"/>
                </a:solidFill>
                <a:latin typeface="Tahoma" pitchFamily="34" charset="0"/>
                <a:ea typeface="Tahoma" pitchFamily="34" charset="0"/>
                <a:cs typeface="Tahoma" pitchFamily="34" charset="0"/>
              </a:rPr>
              <a:t>ƯU TIÊN</a:t>
            </a:r>
            <a:endParaRPr lang="en-US" sz="2200" b="1">
              <a:solidFill>
                <a:srgbClr val="F8F8F8"/>
              </a:solidFill>
              <a:latin typeface="Tahoma" pitchFamily="34" charset="0"/>
              <a:ea typeface="Tahoma" pitchFamily="34" charset="0"/>
              <a:cs typeface="Tahoma" pitchFamily="34" charset="0"/>
            </a:endParaRPr>
          </a:p>
        </p:txBody>
      </p:sp>
      <p:grpSp>
        <p:nvGrpSpPr>
          <p:cNvPr id="46089" name="Group 9"/>
          <p:cNvGrpSpPr>
            <a:grpSpLocks/>
          </p:cNvGrpSpPr>
          <p:nvPr/>
        </p:nvGrpSpPr>
        <p:grpSpPr bwMode="auto">
          <a:xfrm>
            <a:off x="4572000" y="762000"/>
            <a:ext cx="4097588" cy="628650"/>
            <a:chOff x="3623" y="1413"/>
            <a:chExt cx="1321" cy="294"/>
          </a:xfrm>
        </p:grpSpPr>
        <p:sp>
          <p:nvSpPr>
            <p:cNvPr id="46090" name="AutoShape 10"/>
            <p:cNvSpPr>
              <a:spLocks noChangeArrowheads="1"/>
            </p:cNvSpPr>
            <p:nvPr/>
          </p:nvSpPr>
          <p:spPr bwMode="gray">
            <a:xfrm>
              <a:off x="3623" y="1413"/>
              <a:ext cx="1321" cy="294"/>
            </a:xfrm>
            <a:prstGeom prst="roundRect">
              <a:avLst>
                <a:gd name="adj" fmla="val 50000"/>
              </a:avLst>
            </a:prstGeom>
            <a:gradFill rotWithShape="1">
              <a:gsLst>
                <a:gs pos="0">
                  <a:schemeClr val="accent1">
                    <a:gamma/>
                    <a:shade val="89020"/>
                    <a:invGamma/>
                  </a:schemeClr>
                </a:gs>
                <a:gs pos="50000">
                  <a:schemeClr val="accent1"/>
                </a:gs>
                <a:gs pos="100000">
                  <a:schemeClr val="accent1">
                    <a:gamma/>
                    <a:shade val="89020"/>
                    <a:invGamma/>
                  </a:schemeClr>
                </a:gs>
              </a:gsLst>
              <a:lin ang="0" scaled="1"/>
            </a:gradFill>
            <a:ln w="12700">
              <a:solidFill>
                <a:schemeClr val="accent1"/>
              </a:solidFill>
              <a:round/>
              <a:headEnd/>
              <a:tailEnd/>
            </a:ln>
            <a:effectLst>
              <a:outerShdw dist="53882" dir="2700000" algn="ctr" rotWithShape="0">
                <a:srgbClr val="292929">
                  <a:alpha val="50000"/>
                </a:srgbClr>
              </a:outerShdw>
            </a:effectLst>
          </p:spPr>
          <p:txBody>
            <a:bodyPr wrap="none" anchor="ctr"/>
            <a:lstStyle/>
            <a:p>
              <a:endParaRPr lang="vi-VN"/>
            </a:p>
          </p:txBody>
        </p:sp>
        <p:sp>
          <p:nvSpPr>
            <p:cNvPr id="46091" name="AutoShape 11"/>
            <p:cNvSpPr>
              <a:spLocks noChangeArrowheads="1"/>
            </p:cNvSpPr>
            <p:nvPr/>
          </p:nvSpPr>
          <p:spPr bwMode="gray">
            <a:xfrm flipH="1">
              <a:off x="4878"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2" name="AutoShape 12"/>
            <p:cNvSpPr>
              <a:spLocks noChangeArrowheads="1"/>
            </p:cNvSpPr>
            <p:nvPr/>
          </p:nvSpPr>
          <p:spPr bwMode="gray">
            <a:xfrm>
              <a:off x="3637" y="1457"/>
              <a:ext cx="59" cy="204"/>
            </a:xfrm>
            <a:prstGeom prst="moon">
              <a:avLst>
                <a:gd name="adj" fmla="val 22032"/>
              </a:avLst>
            </a:prstGeom>
            <a:gradFill rotWithShape="1">
              <a:gsLst>
                <a:gs pos="0">
                  <a:srgbClr val="FFFFFF">
                    <a:gamma/>
                    <a:shade val="46275"/>
                    <a:invGamma/>
                    <a:alpha val="0"/>
                  </a:srgbClr>
                </a:gs>
                <a:gs pos="50000">
                  <a:srgbClr val="FFFFFF">
                    <a:alpha val="84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46096" name="AutoShape 16"/>
          <p:cNvSpPr>
            <a:spLocks noChangeArrowheads="1"/>
          </p:cNvSpPr>
          <p:nvPr/>
        </p:nvSpPr>
        <p:spPr bwMode="blackGray">
          <a:xfrm rot="-10793605" flipH="1" flipV="1">
            <a:off x="2896475" y="2728501"/>
            <a:ext cx="1295276" cy="941050"/>
          </a:xfrm>
          <a:prstGeom prst="rightArrow">
            <a:avLst>
              <a:gd name="adj1" fmla="val 46509"/>
              <a:gd name="adj2" fmla="val 37620"/>
            </a:avLst>
          </a:prstGeom>
          <a:gradFill rotWithShape="1">
            <a:gsLst>
              <a:gs pos="0">
                <a:schemeClr val="accent2">
                  <a:gamma/>
                  <a:tint val="0"/>
                  <a:invGamma/>
                  <a:alpha val="0"/>
                </a:schemeClr>
              </a:gs>
              <a:gs pos="100000">
                <a:schemeClr val="accent2"/>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6095" name="Text Box 18"/>
          <p:cNvSpPr txBox="1">
            <a:spLocks noChangeArrowheads="1"/>
          </p:cNvSpPr>
          <p:nvPr/>
        </p:nvSpPr>
        <p:spPr bwMode="white">
          <a:xfrm>
            <a:off x="4800600" y="833735"/>
            <a:ext cx="35020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400" b="1" smtClean="0">
                <a:solidFill>
                  <a:srgbClr val="F8F8F8"/>
                </a:solidFill>
                <a:latin typeface="Tahoma" pitchFamily="34" charset="0"/>
                <a:ea typeface="Tahoma" pitchFamily="34" charset="0"/>
                <a:cs typeface="Tahoma" pitchFamily="34" charset="0"/>
              </a:rPr>
              <a:t>THỰC HIỆN</a:t>
            </a:r>
            <a:endParaRPr lang="en-US" sz="2400" b="1">
              <a:solidFill>
                <a:srgbClr val="F8F8F8"/>
              </a:solidFill>
              <a:latin typeface="Tahoma" pitchFamily="34" charset="0"/>
              <a:ea typeface="Tahoma" pitchFamily="34" charset="0"/>
              <a:cs typeface="Tahoma" pitchFamily="34" charset="0"/>
            </a:endParaRPr>
          </a:p>
        </p:txBody>
      </p:sp>
      <p:sp>
        <p:nvSpPr>
          <p:cNvPr id="46114" name="AutoShape 34"/>
          <p:cNvSpPr>
            <a:spLocks noChangeArrowheads="1"/>
          </p:cNvSpPr>
          <p:nvPr/>
        </p:nvSpPr>
        <p:spPr bwMode="blackGray">
          <a:xfrm rot="10793605" flipV="1">
            <a:off x="2972593" y="3819316"/>
            <a:ext cx="1115933" cy="852639"/>
          </a:xfrm>
          <a:prstGeom prst="rightArrow">
            <a:avLst>
              <a:gd name="adj1" fmla="val 46509"/>
              <a:gd name="adj2" fmla="val 37713"/>
            </a:avLst>
          </a:prstGeom>
          <a:gradFill rotWithShape="1">
            <a:gsLst>
              <a:gs pos="0">
                <a:schemeClr val="accent1">
                  <a:gamma/>
                  <a:tint val="0"/>
                  <a:invGamma/>
                  <a:alpha val="0"/>
                </a:schemeClr>
              </a:gs>
              <a:gs pos="100000">
                <a:schemeClr val="accent1"/>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8" name="AutoShape 28"/>
          <p:cNvSpPr>
            <a:spLocks noChangeArrowheads="1"/>
          </p:cNvSpPr>
          <p:nvPr/>
        </p:nvSpPr>
        <p:spPr bwMode="gray">
          <a:xfrm>
            <a:off x="381000" y="1493837"/>
            <a:ext cx="2410015" cy="381000"/>
          </a:xfrm>
          <a:prstGeom prst="roundRect">
            <a:avLst>
              <a:gd name="adj" fmla="val 50000"/>
            </a:avLst>
          </a:prstGeom>
          <a:solidFill>
            <a:schemeClr val="accent1">
              <a:lumMod val="40000"/>
              <a:lumOff val="60000"/>
            </a:schemeClr>
          </a:solidFill>
          <a:ln w="3175">
            <a:solidFill>
              <a:schemeClr val="tx2"/>
            </a:solidFill>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US" sz="2800" smtClean="0">
                <a:solidFill>
                  <a:srgbClr val="FF0000"/>
                </a:solidFill>
                <a:latin typeface="Times New Roman" pitchFamily="18" charset="0"/>
                <a:cs typeface="Times New Roman" pitchFamily="18" charset="0"/>
              </a:rPr>
              <a:t>Thứ Nhất</a:t>
            </a:r>
            <a:endParaRPr lang="vi-VN" sz="2800">
              <a:solidFill>
                <a:srgbClr val="FF0000"/>
              </a:solidFill>
              <a:latin typeface="Times New Roman" pitchFamily="18" charset="0"/>
              <a:cs typeface="Times New Roman" pitchFamily="18" charset="0"/>
            </a:endParaRPr>
          </a:p>
        </p:txBody>
      </p:sp>
      <p:sp>
        <p:nvSpPr>
          <p:cNvPr id="46" name="AutoShape 28"/>
          <p:cNvSpPr>
            <a:spLocks noChangeArrowheads="1"/>
          </p:cNvSpPr>
          <p:nvPr/>
        </p:nvSpPr>
        <p:spPr bwMode="gray">
          <a:xfrm>
            <a:off x="381000" y="2027237"/>
            <a:ext cx="2410015" cy="38100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Hai</a:t>
            </a:r>
            <a:endParaRPr lang="vi-VN" sz="2800">
              <a:solidFill>
                <a:srgbClr val="FF0000"/>
              </a:solidFill>
              <a:latin typeface="Times New Roman" pitchFamily="18" charset="0"/>
              <a:cs typeface="Times New Roman" pitchFamily="18" charset="0"/>
            </a:endParaRPr>
          </a:p>
        </p:txBody>
      </p:sp>
      <p:sp>
        <p:nvSpPr>
          <p:cNvPr id="47" name="AutoShape 28"/>
          <p:cNvSpPr>
            <a:spLocks noChangeArrowheads="1"/>
          </p:cNvSpPr>
          <p:nvPr/>
        </p:nvSpPr>
        <p:spPr bwMode="gray">
          <a:xfrm>
            <a:off x="381000" y="2566322"/>
            <a:ext cx="2410015" cy="375315"/>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Ba</a:t>
            </a:r>
            <a:endParaRPr lang="vi-VN" sz="2800">
              <a:solidFill>
                <a:srgbClr val="FF0000"/>
              </a:solidFill>
              <a:latin typeface="Times New Roman" pitchFamily="18" charset="0"/>
              <a:cs typeface="Times New Roman" pitchFamily="18" charset="0"/>
            </a:endParaRPr>
          </a:p>
        </p:txBody>
      </p:sp>
      <p:sp>
        <p:nvSpPr>
          <p:cNvPr id="48" name="AutoShape 28"/>
          <p:cNvSpPr>
            <a:spLocks noChangeArrowheads="1"/>
          </p:cNvSpPr>
          <p:nvPr/>
        </p:nvSpPr>
        <p:spPr bwMode="gray">
          <a:xfrm>
            <a:off x="379718" y="3100367"/>
            <a:ext cx="2410015" cy="37467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Tư</a:t>
            </a:r>
            <a:endParaRPr lang="vi-VN" sz="2800">
              <a:solidFill>
                <a:srgbClr val="FF0000"/>
              </a:solidFill>
              <a:latin typeface="Times New Roman" pitchFamily="18" charset="0"/>
              <a:cs typeface="Times New Roman" pitchFamily="18" charset="0"/>
            </a:endParaRPr>
          </a:p>
        </p:txBody>
      </p:sp>
      <p:sp>
        <p:nvSpPr>
          <p:cNvPr id="49" name="AutoShape 28"/>
          <p:cNvSpPr>
            <a:spLocks noChangeArrowheads="1"/>
          </p:cNvSpPr>
          <p:nvPr/>
        </p:nvSpPr>
        <p:spPr bwMode="gray">
          <a:xfrm>
            <a:off x="381000" y="3627437"/>
            <a:ext cx="2410015" cy="37693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Năm</a:t>
            </a:r>
            <a:endParaRPr lang="vi-VN" sz="2800">
              <a:solidFill>
                <a:srgbClr val="FF0000"/>
              </a:solidFill>
              <a:latin typeface="Times New Roman" pitchFamily="18" charset="0"/>
              <a:cs typeface="Times New Roman" pitchFamily="18" charset="0"/>
            </a:endParaRPr>
          </a:p>
        </p:txBody>
      </p:sp>
      <p:sp>
        <p:nvSpPr>
          <p:cNvPr id="50" name="AutoShape 28"/>
          <p:cNvSpPr>
            <a:spLocks noChangeArrowheads="1"/>
          </p:cNvSpPr>
          <p:nvPr/>
        </p:nvSpPr>
        <p:spPr bwMode="gray">
          <a:xfrm>
            <a:off x="409385" y="41433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Sáu</a:t>
            </a:r>
            <a:endParaRPr lang="vi-VN" sz="2800">
              <a:solidFill>
                <a:srgbClr val="FF0000"/>
              </a:solidFill>
              <a:latin typeface="Times New Roman" pitchFamily="18" charset="0"/>
              <a:cs typeface="Times New Roman" pitchFamily="18" charset="0"/>
            </a:endParaRPr>
          </a:p>
        </p:txBody>
      </p:sp>
      <p:sp>
        <p:nvSpPr>
          <p:cNvPr id="72" name="AutoShape 28"/>
          <p:cNvSpPr>
            <a:spLocks noChangeArrowheads="1"/>
          </p:cNvSpPr>
          <p:nvPr/>
        </p:nvSpPr>
        <p:spPr bwMode="gray">
          <a:xfrm>
            <a:off x="381000" y="4700567"/>
            <a:ext cx="2410015" cy="37467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Bảy</a:t>
            </a:r>
            <a:endParaRPr lang="vi-VN" sz="2800">
              <a:solidFill>
                <a:srgbClr val="FF0000"/>
              </a:solidFill>
              <a:latin typeface="Times New Roman" pitchFamily="18" charset="0"/>
              <a:cs typeface="Times New Roman" pitchFamily="18" charset="0"/>
            </a:endParaRPr>
          </a:p>
        </p:txBody>
      </p:sp>
      <p:sp>
        <p:nvSpPr>
          <p:cNvPr id="73" name="AutoShape 28"/>
          <p:cNvSpPr>
            <a:spLocks noChangeArrowheads="1"/>
          </p:cNvSpPr>
          <p:nvPr/>
        </p:nvSpPr>
        <p:spPr bwMode="gray">
          <a:xfrm>
            <a:off x="381000" y="5231707"/>
            <a:ext cx="2410015" cy="376930"/>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Tám</a:t>
            </a:r>
            <a:endParaRPr lang="vi-VN" sz="2800">
              <a:solidFill>
                <a:srgbClr val="FF0000"/>
              </a:solidFill>
              <a:latin typeface="Times New Roman" pitchFamily="18" charset="0"/>
              <a:cs typeface="Times New Roman" pitchFamily="18" charset="0"/>
            </a:endParaRPr>
          </a:p>
        </p:txBody>
      </p:sp>
      <p:sp>
        <p:nvSpPr>
          <p:cNvPr id="74" name="AutoShape 28"/>
          <p:cNvSpPr>
            <a:spLocks noChangeArrowheads="1"/>
          </p:cNvSpPr>
          <p:nvPr/>
        </p:nvSpPr>
        <p:spPr bwMode="gray">
          <a:xfrm>
            <a:off x="381000" y="57435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Thứ Chín</a:t>
            </a:r>
            <a:endParaRPr lang="vi-VN" sz="2800">
              <a:solidFill>
                <a:srgbClr val="FF0000"/>
              </a:solidFill>
              <a:latin typeface="Times New Roman" pitchFamily="18" charset="0"/>
              <a:cs typeface="Times New Roman" pitchFamily="18" charset="0"/>
            </a:endParaRPr>
          </a:p>
        </p:txBody>
      </p:sp>
      <p:sp>
        <p:nvSpPr>
          <p:cNvPr id="75" name="AutoShape 28"/>
          <p:cNvSpPr>
            <a:spLocks noChangeArrowheads="1"/>
          </p:cNvSpPr>
          <p:nvPr/>
        </p:nvSpPr>
        <p:spPr bwMode="gray">
          <a:xfrm>
            <a:off x="381000" y="6276900"/>
            <a:ext cx="2410015" cy="398537"/>
          </a:xfrm>
          <a:prstGeom prst="roundRect">
            <a:avLst>
              <a:gd name="adj" fmla="val 50000"/>
            </a:avLst>
          </a:prstGeom>
          <a:solidFill>
            <a:schemeClr val="accent1">
              <a:lumMod val="40000"/>
              <a:lumOff val="60000"/>
            </a:schemeClr>
          </a:solidFill>
          <a:ln>
            <a:solidFill>
              <a:schemeClr val="tx2"/>
            </a:solidFill>
          </a:ln>
          <a:effectLst/>
        </p:spPr>
        <p:txBody>
          <a:bodyPr wrap="none" anchor="ctr"/>
          <a:lstStyle/>
          <a:p>
            <a:pPr algn="ctr"/>
            <a:r>
              <a:rPr lang="en-US" sz="2800" smtClean="0">
                <a:solidFill>
                  <a:srgbClr val="FF0000"/>
                </a:solidFill>
                <a:latin typeface="Times New Roman" pitchFamily="18" charset="0"/>
                <a:cs typeface="Times New Roman" pitchFamily="18" charset="0"/>
              </a:rPr>
              <a:t>Cuối cùng</a:t>
            </a:r>
          </a:p>
        </p:txBody>
      </p:sp>
      <p:sp>
        <p:nvSpPr>
          <p:cNvPr id="5" name="Title 4"/>
          <p:cNvSpPr>
            <a:spLocks noGrp="1"/>
          </p:cNvSpPr>
          <p:nvPr>
            <p:ph type="title"/>
          </p:nvPr>
        </p:nvSpPr>
        <p:spPr>
          <a:xfrm>
            <a:off x="457200" y="152400"/>
            <a:ext cx="9067800" cy="572950"/>
          </a:xfrm>
        </p:spPr>
        <p:txBody>
          <a:bodyPr/>
          <a:lstStyle/>
          <a:p>
            <a:r>
              <a:rPr lang="en-US" sz="2600" smtClean="0"/>
              <a:t>1. </a:t>
            </a:r>
            <a:r>
              <a:rPr lang="en-US" sz="2600" smtClean="0">
                <a:latin typeface="Arial" pitchFamily="34" charset="0"/>
                <a:cs typeface="Arial" pitchFamily="34" charset="0"/>
              </a:rPr>
              <a:t>PHÂN LOẠI CÔNG VIỆC THEO THỨ TỰ ƯU TIÊN</a:t>
            </a:r>
            <a:endParaRPr lang="vi-VN" sz="2600"/>
          </a:p>
        </p:txBody>
      </p:sp>
    </p:spTree>
    <p:extLst>
      <p:ext uri="{BB962C8B-B14F-4D97-AF65-F5344CB8AC3E}">
        <p14:creationId xmlns:p14="http://schemas.microsoft.com/office/powerpoint/2010/main" val="1868843577"/>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0"/>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barn(inVertical)">
                                      <p:cBhvr>
                                        <p:cTn id="7" dur="500"/>
                                        <p:tgtEl>
                                          <p:spTgt spid="66"/>
                                        </p:tgtEl>
                                      </p:cBhvr>
                                    </p:animEffect>
                                  </p:childTnLst>
                                  <p:subTnLst>
                                    <p:set>
                                      <p:cBhvr override="childStyle">
                                        <p:cTn dur="1" fill="hold" display="0" masterRel="nextClick" afterEffect="1"/>
                                        <p:tgtEl>
                                          <p:spTgt spid="66"/>
                                        </p:tgtEl>
                                        <p:attrNameLst>
                                          <p:attrName>style.visibility</p:attrName>
                                        </p:attrNameLst>
                                      </p:cBhvr>
                                      <p:to>
                                        <p:strVal val="hidden"/>
                                      </p:to>
                                    </p:set>
                                  </p:subTnLst>
                                </p:cTn>
                              </p:par>
                            </p:childTnLst>
                          </p:cTn>
                        </p:par>
                      </p:childTnLst>
                    </p:cTn>
                  </p:par>
                </p:childTnLst>
              </p:cTn>
              <p:nextCondLst>
                <p:cond evt="onClick" delay="0">
                  <p:tgtEl>
                    <p:spTgt spid="50"/>
                  </p:tgtEl>
                </p:cond>
              </p:nextCondLst>
            </p:seq>
            <p:seq concurrent="1" nextAc="seek">
              <p:cTn id="8" restart="whenNotActive" fill="hold" evtFilter="cancelBubble" nodeType="interactiveSeq">
                <p:stCondLst>
                  <p:cond evt="onClick" delay="0">
                    <p:tgtEl>
                      <p:spTgt spid="49"/>
                    </p:tgtEl>
                  </p:cond>
                </p:stCondLst>
                <p:endSync evt="end" delay="0">
                  <p:rtn val="all"/>
                </p:endSync>
                <p:childTnLst>
                  <p:par>
                    <p:cTn id="9" fill="hold">
                      <p:stCondLst>
                        <p:cond delay="0"/>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barn(inVertical)">
                                      <p:cBhvr>
                                        <p:cTn id="13" dur="500"/>
                                        <p:tgtEl>
                                          <p:spTgt spid="62"/>
                                        </p:tgtEl>
                                      </p:cBhvr>
                                    </p:animEffect>
                                  </p:childTnLst>
                                  <p:subTnLst>
                                    <p:set>
                                      <p:cBhvr override="childStyle">
                                        <p:cTn dur="1" fill="hold" display="0" masterRel="nextClick" afterEffect="1"/>
                                        <p:tgtEl>
                                          <p:spTgt spid="62"/>
                                        </p:tgtEl>
                                        <p:attrNameLst>
                                          <p:attrName>style.visibility</p:attrName>
                                        </p:attrNameLst>
                                      </p:cBhvr>
                                      <p:to>
                                        <p:strVal val="hidden"/>
                                      </p:to>
                                    </p:set>
                                  </p:subTnLst>
                                </p:cTn>
                              </p:par>
                            </p:childTnLst>
                          </p:cTn>
                        </p:par>
                      </p:childTnLst>
                    </p:cTn>
                  </p:par>
                </p:childTnLst>
              </p:cTn>
              <p:nextCondLst>
                <p:cond evt="onClick" delay="0">
                  <p:tgtEl>
                    <p:spTgt spid="49"/>
                  </p:tgtEl>
                </p:cond>
              </p:nextCondLst>
            </p:seq>
            <p:seq concurrent="1" nextAc="seek">
              <p:cTn id="14" restart="whenNotActive" fill="hold" evtFilter="cancelBubble" nodeType="interactiveSeq">
                <p:stCondLst>
                  <p:cond evt="onClick" delay="0">
                    <p:tgtEl>
                      <p:spTgt spid="48"/>
                    </p:tgtEl>
                  </p:cond>
                </p:stCondLst>
                <p:endSync evt="end" delay="0">
                  <p:rtn val="all"/>
                </p:endSync>
                <p:childTnLst>
                  <p:par>
                    <p:cTn id="15" fill="hold">
                      <p:stCondLst>
                        <p:cond delay="0"/>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barn(inVertical)">
                                      <p:cBhvr>
                                        <p:cTn id="19" dur="500"/>
                                        <p:tgtEl>
                                          <p:spTgt spid="59"/>
                                        </p:tgtEl>
                                      </p:cBhvr>
                                    </p:animEffect>
                                  </p:childTnLst>
                                  <p:subTnLst>
                                    <p:set>
                                      <p:cBhvr override="childStyle">
                                        <p:cTn dur="1" fill="hold" display="0" masterRel="nextClick" afterEffect="1"/>
                                        <p:tgtEl>
                                          <p:spTgt spid="59"/>
                                        </p:tgtEl>
                                        <p:attrNameLst>
                                          <p:attrName>style.visibility</p:attrName>
                                        </p:attrNameLst>
                                      </p:cBhvr>
                                      <p:to>
                                        <p:strVal val="hidden"/>
                                      </p:to>
                                    </p:set>
                                  </p:subTnLst>
                                </p:cTn>
                              </p:par>
                            </p:childTnLst>
                          </p:cTn>
                        </p:par>
                      </p:childTnLst>
                    </p:cTn>
                  </p:par>
                </p:childTnLst>
              </p:cTn>
              <p:nextCondLst>
                <p:cond evt="onClick" delay="0">
                  <p:tgtEl>
                    <p:spTgt spid="48"/>
                  </p:tgtEl>
                </p:cond>
              </p:nextCondLst>
            </p:seq>
            <p:seq concurrent="1" nextAc="seek">
              <p:cTn id="20" restart="whenNotActive" fill="hold" evtFilter="cancelBubble" nodeType="interactiveSeq">
                <p:stCondLst>
                  <p:cond evt="onClick" delay="0">
                    <p:tgtEl>
                      <p:spTgt spid="47"/>
                    </p:tgtEl>
                  </p:cond>
                </p:stCondLst>
                <p:endSync evt="end" delay="0">
                  <p:rtn val="all"/>
                </p:endSync>
                <p:childTnLst>
                  <p:par>
                    <p:cTn id="21" fill="hold">
                      <p:stCondLst>
                        <p:cond delay="0"/>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barn(inVertical)">
                                      <p:cBhvr>
                                        <p:cTn id="25" dur="500"/>
                                        <p:tgtEl>
                                          <p:spTgt spid="56"/>
                                        </p:tgtEl>
                                      </p:cBhvr>
                                    </p:animEffect>
                                  </p:childTnLst>
                                  <p:subTnLst>
                                    <p:set>
                                      <p:cBhvr override="childStyle">
                                        <p:cTn dur="1" fill="hold" display="0" masterRel="nextClick" afterEffect="1"/>
                                        <p:tgtEl>
                                          <p:spTgt spid="56"/>
                                        </p:tgtEl>
                                        <p:attrNameLst>
                                          <p:attrName>style.visibility</p:attrName>
                                        </p:attrNameLst>
                                      </p:cBhvr>
                                      <p:to>
                                        <p:strVal val="hidden"/>
                                      </p:to>
                                    </p:set>
                                  </p:subTnLst>
                                </p:cTn>
                              </p:par>
                            </p:childTnLst>
                          </p:cTn>
                        </p:par>
                      </p:childTnLst>
                    </p:cTn>
                  </p:par>
                </p:childTnLst>
              </p:cTn>
              <p:nextCondLst>
                <p:cond evt="onClick" delay="0">
                  <p:tgtEl>
                    <p:spTgt spid="47"/>
                  </p:tgtEl>
                </p:cond>
              </p:nextCondLst>
            </p:seq>
            <p:seq concurrent="1" nextAc="seek">
              <p:cTn id="26" restart="whenNotActive" fill="hold" evtFilter="cancelBubble" nodeType="interactiveSeq">
                <p:stCondLst>
                  <p:cond evt="onClick" delay="0">
                    <p:tgtEl>
                      <p:spTgt spid="46"/>
                    </p:tgtEl>
                  </p:cond>
                </p:stCondLst>
                <p:endSync evt="end" delay="0">
                  <p:rtn val="all"/>
                </p:endSync>
                <p:childTnLst>
                  <p:par>
                    <p:cTn id="27" fill="hold">
                      <p:stCondLst>
                        <p:cond delay="0"/>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inVertical)">
                                      <p:cBhvr>
                                        <p:cTn id="31"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nextCondLst>
                <p:cond evt="onClick" delay="0">
                  <p:tgtEl>
                    <p:spTgt spid="46"/>
                  </p:tgtEl>
                </p:cond>
              </p:nextCondLst>
            </p:seq>
            <p:seq concurrent="1" nextAc="seek">
              <p:cTn id="32" restart="whenNotActive" fill="hold" evtFilter="cancelBubble" nodeType="interactiveSeq">
                <p:stCondLst>
                  <p:cond evt="onClick" delay="0">
                    <p:tgtEl>
                      <p:spTgt spid="38"/>
                    </p:tgtEl>
                  </p:cond>
                </p:stCondLst>
                <p:endSync evt="end" delay="0">
                  <p:rtn val="all"/>
                </p:endSync>
                <p:childTnLst>
                  <p:par>
                    <p:cTn id="33" fill="hold">
                      <p:stCondLst>
                        <p:cond delay="0"/>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arn(inVertical)">
                                      <p:cBhvr>
                                        <p:cTn id="37"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childTnLst>
              </p:cTn>
              <p:nextCondLst>
                <p:cond evt="onClick" delay="0">
                  <p:tgtEl>
                    <p:spTgt spid="38"/>
                  </p:tgtEl>
                </p:cond>
              </p:nextCondLst>
            </p:seq>
            <p:seq concurrent="1" nextAc="seek">
              <p:cTn id="38" restart="whenNotActive" fill="hold" evtFilter="cancelBubble" nodeType="interactiveSeq">
                <p:stCondLst>
                  <p:cond evt="onClick" delay="0">
                    <p:tgtEl>
                      <p:spTgt spid="72"/>
                    </p:tgtEl>
                  </p:cond>
                </p:stCondLst>
                <p:endSync evt="end" delay="0">
                  <p:rtn val="all"/>
                </p:endSync>
                <p:childTnLst>
                  <p:par>
                    <p:cTn id="39" fill="hold">
                      <p:stCondLst>
                        <p:cond delay="0"/>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barn(inVertical)">
                                      <p:cBhvr>
                                        <p:cTn id="43" dur="500"/>
                                        <p:tgtEl>
                                          <p:spTgt spid="76"/>
                                        </p:tgtEl>
                                      </p:cBhvr>
                                    </p:animEffect>
                                  </p:childTnLst>
                                  <p:subTnLst>
                                    <p:set>
                                      <p:cBhvr override="childStyle">
                                        <p:cTn dur="1" fill="hold" display="0" masterRel="nextClick" afterEffect="1"/>
                                        <p:tgtEl>
                                          <p:spTgt spid="76"/>
                                        </p:tgtEl>
                                        <p:attrNameLst>
                                          <p:attrName>style.visibility</p:attrName>
                                        </p:attrNameLst>
                                      </p:cBhvr>
                                      <p:to>
                                        <p:strVal val="hidden"/>
                                      </p:to>
                                    </p:set>
                                  </p:subTnLst>
                                </p:cTn>
                              </p:par>
                            </p:childTnLst>
                          </p:cTn>
                        </p:par>
                      </p:childTnLst>
                    </p:cTn>
                  </p:par>
                </p:childTnLst>
              </p:cTn>
              <p:nextCondLst>
                <p:cond evt="onClick" delay="0">
                  <p:tgtEl>
                    <p:spTgt spid="72"/>
                  </p:tgtEl>
                </p:cond>
              </p:nextCondLst>
            </p:seq>
            <p:seq concurrent="1" nextAc="seek">
              <p:cTn id="44" restart="whenNotActive" fill="hold" evtFilter="cancelBubble" nodeType="interactiveSeq">
                <p:stCondLst>
                  <p:cond evt="onClick" delay="0">
                    <p:tgtEl>
                      <p:spTgt spid="73"/>
                    </p:tgtEl>
                  </p:cond>
                </p:stCondLst>
                <p:endSync evt="end" delay="0">
                  <p:rtn val="all"/>
                </p:endSync>
                <p:childTnLst>
                  <p:par>
                    <p:cTn id="45" fill="hold">
                      <p:stCondLst>
                        <p:cond delay="0"/>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79"/>
                                        </p:tgtEl>
                                        <p:attrNameLst>
                                          <p:attrName>style.visibility</p:attrName>
                                        </p:attrNameLst>
                                      </p:cBhvr>
                                      <p:to>
                                        <p:strVal val="visible"/>
                                      </p:to>
                                    </p:set>
                                    <p:animEffect transition="in" filter="barn(inVertical)">
                                      <p:cBhvr>
                                        <p:cTn id="49" dur="500"/>
                                        <p:tgtEl>
                                          <p:spTgt spid="79"/>
                                        </p:tgtEl>
                                      </p:cBhvr>
                                    </p:animEffect>
                                  </p:childTnLst>
                                  <p:subTnLst>
                                    <p:set>
                                      <p:cBhvr override="childStyle">
                                        <p:cTn dur="1" fill="hold" display="0" masterRel="nextClick" afterEffect="1"/>
                                        <p:tgtEl>
                                          <p:spTgt spid="79"/>
                                        </p:tgtEl>
                                        <p:attrNameLst>
                                          <p:attrName>style.visibility</p:attrName>
                                        </p:attrNameLst>
                                      </p:cBhvr>
                                      <p:to>
                                        <p:strVal val="hidden"/>
                                      </p:to>
                                    </p:set>
                                  </p:subTnLst>
                                </p:cTn>
                              </p:par>
                            </p:childTnLst>
                          </p:cTn>
                        </p:par>
                      </p:childTnLst>
                    </p:cTn>
                  </p:par>
                </p:childTnLst>
              </p:cTn>
              <p:nextCondLst>
                <p:cond evt="onClick" delay="0">
                  <p:tgtEl>
                    <p:spTgt spid="73"/>
                  </p:tgtEl>
                </p:cond>
              </p:nextCondLst>
            </p:seq>
            <p:seq concurrent="1" nextAc="seek">
              <p:cTn id="50" restart="whenNotActive" fill="hold" evtFilter="cancelBubble" nodeType="interactiveSeq">
                <p:stCondLst>
                  <p:cond evt="onClick" delay="0">
                    <p:tgtEl>
                      <p:spTgt spid="74"/>
                    </p:tgtEl>
                  </p:cond>
                </p:stCondLst>
                <p:endSync evt="end" delay="0">
                  <p:rtn val="all"/>
                </p:endSync>
                <p:childTnLst>
                  <p:par>
                    <p:cTn id="51" fill="hold">
                      <p:stCondLst>
                        <p:cond delay="0"/>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82"/>
                                        </p:tgtEl>
                                        <p:attrNameLst>
                                          <p:attrName>style.visibility</p:attrName>
                                        </p:attrNameLst>
                                      </p:cBhvr>
                                      <p:to>
                                        <p:strVal val="visible"/>
                                      </p:to>
                                    </p:set>
                                    <p:animEffect transition="in" filter="barn(inVertical)">
                                      <p:cBhvr>
                                        <p:cTn id="55" dur="500"/>
                                        <p:tgtEl>
                                          <p:spTgt spid="82"/>
                                        </p:tgtEl>
                                      </p:cBhvr>
                                    </p:animEffect>
                                  </p:childTnLst>
                                  <p:subTnLst>
                                    <p:set>
                                      <p:cBhvr override="childStyle">
                                        <p:cTn dur="1" fill="hold" display="0" masterRel="nextClick" afterEffect="1"/>
                                        <p:tgtEl>
                                          <p:spTgt spid="82"/>
                                        </p:tgtEl>
                                        <p:attrNameLst>
                                          <p:attrName>style.visibility</p:attrName>
                                        </p:attrNameLst>
                                      </p:cBhvr>
                                      <p:to>
                                        <p:strVal val="hidden"/>
                                      </p:to>
                                    </p:set>
                                  </p:subTnLst>
                                </p:cTn>
                              </p:par>
                            </p:childTnLst>
                          </p:cTn>
                        </p:par>
                      </p:childTnLst>
                    </p:cTn>
                  </p:par>
                </p:childTnLst>
              </p:cTn>
              <p:nextCondLst>
                <p:cond evt="onClick" delay="0">
                  <p:tgtEl>
                    <p:spTgt spid="74"/>
                  </p:tgtEl>
                </p:cond>
              </p:nextCondLst>
            </p:seq>
            <p:seq concurrent="1" nextAc="seek">
              <p:cTn id="56" restart="whenNotActive" fill="hold" evtFilter="cancelBubble" nodeType="interactiveSeq">
                <p:stCondLst>
                  <p:cond evt="onClick" delay="0">
                    <p:tgtEl>
                      <p:spTgt spid="75"/>
                    </p:tgtEl>
                  </p:cond>
                </p:stCondLst>
                <p:endSync evt="end" delay="0">
                  <p:rtn val="all"/>
                </p:endSync>
                <p:childTnLst>
                  <p:par>
                    <p:cTn id="57" fill="hold">
                      <p:stCondLst>
                        <p:cond delay="0"/>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85"/>
                                        </p:tgtEl>
                                        <p:attrNameLst>
                                          <p:attrName>style.visibility</p:attrName>
                                        </p:attrNameLst>
                                      </p:cBhvr>
                                      <p:to>
                                        <p:strVal val="visible"/>
                                      </p:to>
                                    </p:set>
                                    <p:animEffect transition="in" filter="barn(inVertical)">
                                      <p:cBhvr>
                                        <p:cTn id="61" dur="500"/>
                                        <p:tgtEl>
                                          <p:spTgt spid="85"/>
                                        </p:tgtEl>
                                      </p:cBhvr>
                                    </p:animEffect>
                                  </p:childTnLst>
                                  <p:subTnLst>
                                    <p:set>
                                      <p:cBhvr override="childStyle">
                                        <p:cTn dur="1" fill="hold" display="0" masterRel="nextClick" afterEffect="1"/>
                                        <p:tgtEl>
                                          <p:spTgt spid="85"/>
                                        </p:tgtEl>
                                        <p:attrNameLst>
                                          <p:attrName>style.visibility</p:attrName>
                                        </p:attrNameLst>
                                      </p:cBhvr>
                                      <p:to>
                                        <p:strVal val="hidden"/>
                                      </p:to>
                                    </p:set>
                                  </p:subTnLst>
                                </p:cTn>
                              </p:par>
                            </p:childTnLst>
                          </p:cTn>
                        </p:par>
                      </p:childTnLst>
                    </p:cTn>
                  </p:par>
                </p:childTnLst>
              </p:cTn>
              <p:nextCondLst>
                <p:cond evt="onClick" delay="0">
                  <p:tgtEl>
                    <p:spTgt spid="7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en-US" smtClean="0"/>
              <a:t>2. QUẢN LÝ, SẮP XẾP HỒ SƠ</a:t>
            </a:r>
            <a:endParaRPr lang="en-US"/>
          </a:p>
        </p:txBody>
      </p:sp>
      <p:sp>
        <p:nvSpPr>
          <p:cNvPr id="151558" name="AutoShape 6"/>
          <p:cNvSpPr>
            <a:spLocks noChangeArrowheads="1"/>
          </p:cNvSpPr>
          <p:nvPr/>
        </p:nvSpPr>
        <p:spPr bwMode="gray">
          <a:xfrm rot="308465">
            <a:off x="6870700" y="2266950"/>
            <a:ext cx="1590675" cy="1701800"/>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1" name="AutoShape 9"/>
          <p:cNvSpPr>
            <a:spLocks noChangeArrowheads="1"/>
          </p:cNvSpPr>
          <p:nvPr/>
        </p:nvSpPr>
        <p:spPr bwMode="gray">
          <a:xfrm rot="7527986">
            <a:off x="6196806" y="3688557"/>
            <a:ext cx="1589087" cy="1701800"/>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2" name="AutoShape 10"/>
          <p:cNvSpPr>
            <a:spLocks noChangeArrowheads="1"/>
          </p:cNvSpPr>
          <p:nvPr/>
        </p:nvSpPr>
        <p:spPr bwMode="gray">
          <a:xfrm rot="15216000">
            <a:off x="5267325" y="2457450"/>
            <a:ext cx="1589088" cy="1703388"/>
          </a:xfrm>
          <a:custGeom>
            <a:avLst/>
            <a:gdLst>
              <a:gd name="G0" fmla="+- 61148 0 0"/>
              <a:gd name="G1" fmla="+- -5891861 0 0"/>
              <a:gd name="G2" fmla="+- 61148 0 -5891861"/>
              <a:gd name="G3" fmla="+- 10800 0 0"/>
              <a:gd name="G4" fmla="+- 0 0 61148"/>
              <a:gd name="T0" fmla="*/ 360 256 1"/>
              <a:gd name="T1" fmla="*/ 0 256 1"/>
              <a:gd name="G5" fmla="+- G2 T0 T1"/>
              <a:gd name="G6" fmla="?: G2 G2 G5"/>
              <a:gd name="G7" fmla="+- 0 0 G6"/>
              <a:gd name="G8" fmla="+- 7799 0 0"/>
              <a:gd name="G9" fmla="+- 0 0 -5891861"/>
              <a:gd name="G10" fmla="+- 7799 0 2700"/>
              <a:gd name="G11" fmla="cos G10 61148"/>
              <a:gd name="G12" fmla="sin G10 61148"/>
              <a:gd name="G13" fmla="cos 13500 61148"/>
              <a:gd name="G14" fmla="sin 13500 61148"/>
              <a:gd name="G15" fmla="+- G11 10800 0"/>
              <a:gd name="G16" fmla="+- G12 10800 0"/>
              <a:gd name="G17" fmla="+- G13 10800 0"/>
              <a:gd name="G18" fmla="+- G14 10800 0"/>
              <a:gd name="G19" fmla="*/ 7799 1 2"/>
              <a:gd name="G20" fmla="+- G19 5400 0"/>
              <a:gd name="G21" fmla="cos G20 61148"/>
              <a:gd name="G22" fmla="sin G20 61148"/>
              <a:gd name="G23" fmla="+- G21 10800 0"/>
              <a:gd name="G24" fmla="+- G12 G23 G22"/>
              <a:gd name="G25" fmla="+- G22 G23 G11"/>
              <a:gd name="G26" fmla="cos 10800 61148"/>
              <a:gd name="G27" fmla="sin 10800 61148"/>
              <a:gd name="G28" fmla="cos 7799 61148"/>
              <a:gd name="G29" fmla="sin 7799 61148"/>
              <a:gd name="G30" fmla="+- G26 10800 0"/>
              <a:gd name="G31" fmla="+- G27 10800 0"/>
              <a:gd name="G32" fmla="+- G28 10800 0"/>
              <a:gd name="G33" fmla="+- G29 10800 0"/>
              <a:gd name="G34" fmla="+- G19 5400 0"/>
              <a:gd name="G35" fmla="cos G34 -5891861"/>
              <a:gd name="G36" fmla="sin G34 -5891861"/>
              <a:gd name="G37" fmla="+/ -5891861 61148 2"/>
              <a:gd name="T2" fmla="*/ 180 256 1"/>
              <a:gd name="T3" fmla="*/ 0 256 1"/>
              <a:gd name="G38" fmla="+- G37 T2 T3"/>
              <a:gd name="G39" fmla="?: G2 G37 G38"/>
              <a:gd name="G40" fmla="cos 10800 G39"/>
              <a:gd name="G41" fmla="sin 10800 G39"/>
              <a:gd name="G42" fmla="cos 7799 G39"/>
              <a:gd name="G43" fmla="sin 7799 G39"/>
              <a:gd name="G44" fmla="+- G40 10800 0"/>
              <a:gd name="G45" fmla="+- G41 10800 0"/>
              <a:gd name="G46" fmla="+- G42 10800 0"/>
              <a:gd name="G47" fmla="+- G43 10800 0"/>
              <a:gd name="G48" fmla="+- G35 10800 0"/>
              <a:gd name="G49" fmla="+- G36 10800 0"/>
              <a:gd name="T4" fmla="*/ 18505 w 21600"/>
              <a:gd name="T5" fmla="*/ 3232 h 21600"/>
              <a:gd name="T6" fmla="*/ 10815 w 21600"/>
              <a:gd name="T7" fmla="*/ 1500 h 21600"/>
              <a:gd name="T8" fmla="*/ 16364 w 21600"/>
              <a:gd name="T9" fmla="*/ 5335 h 21600"/>
              <a:gd name="T10" fmla="*/ 24298 w 21600"/>
              <a:gd name="T11" fmla="*/ 11019 h 21600"/>
              <a:gd name="T12" fmla="*/ 20030 w 21600"/>
              <a:gd name="T13" fmla="*/ 15151 h 21600"/>
              <a:gd name="T14" fmla="*/ 15898 w 21600"/>
              <a:gd name="T15" fmla="*/ 1088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597" y="10926"/>
                </a:moveTo>
                <a:cubicBezTo>
                  <a:pt x="18598" y="10884"/>
                  <a:pt x="18599" y="10842"/>
                  <a:pt x="18599" y="10800"/>
                </a:cubicBezTo>
                <a:cubicBezTo>
                  <a:pt x="18599" y="6497"/>
                  <a:pt x="15115" y="3008"/>
                  <a:pt x="10813" y="3001"/>
                </a:cubicBezTo>
                <a:lnTo>
                  <a:pt x="10818" y="0"/>
                </a:lnTo>
                <a:cubicBezTo>
                  <a:pt x="16775" y="10"/>
                  <a:pt x="21600" y="4842"/>
                  <a:pt x="21600" y="10800"/>
                </a:cubicBezTo>
                <a:cubicBezTo>
                  <a:pt x="21600" y="10858"/>
                  <a:pt x="21599" y="10917"/>
                  <a:pt x="21598" y="10975"/>
                </a:cubicBezTo>
                <a:lnTo>
                  <a:pt x="24298" y="11019"/>
                </a:lnTo>
                <a:lnTo>
                  <a:pt x="20030" y="15151"/>
                </a:lnTo>
                <a:lnTo>
                  <a:pt x="15898" y="10883"/>
                </a:lnTo>
                <a:lnTo>
                  <a:pt x="18597" y="10926"/>
                </a:lnTo>
                <a:close/>
              </a:path>
            </a:pathLst>
          </a:custGeom>
          <a:gradFill rotWithShape="1">
            <a:gsLst>
              <a:gs pos="0">
                <a:srgbClr val="FFFFFF">
                  <a:alpha val="0"/>
                </a:srgbClr>
              </a:gs>
              <a:gs pos="100000">
                <a:schemeClr val="tx2">
                  <a:alpha val="7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3" name="Oval 11"/>
          <p:cNvSpPr>
            <a:spLocks noChangeArrowheads="1"/>
          </p:cNvSpPr>
          <p:nvPr/>
        </p:nvSpPr>
        <p:spPr bwMode="gray">
          <a:xfrm>
            <a:off x="5183188" y="3582988"/>
            <a:ext cx="1320800" cy="1319212"/>
          </a:xfrm>
          <a:prstGeom prst="ellipse">
            <a:avLst/>
          </a:prstGeom>
          <a:gradFill rotWithShape="1">
            <a:gsLst>
              <a:gs pos="0">
                <a:schemeClr val="hlink"/>
              </a:gs>
              <a:gs pos="100000">
                <a:schemeClr val="hlink">
                  <a:gamma/>
                  <a:shade val="81961"/>
                  <a:invGamma/>
                </a:schemeClr>
              </a:gs>
            </a:gsLst>
            <a:lin ang="5400000" scaled="1"/>
          </a:gradFill>
          <a:ln w="571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51564" name="Group 12"/>
          <p:cNvGrpSpPr>
            <a:grpSpLocks/>
          </p:cNvGrpSpPr>
          <p:nvPr/>
        </p:nvGrpSpPr>
        <p:grpSpPr bwMode="auto">
          <a:xfrm rot="10082854">
            <a:off x="6127750" y="2720975"/>
            <a:ext cx="1196975" cy="303213"/>
            <a:chOff x="2598" y="1026"/>
            <a:chExt cx="957" cy="242"/>
          </a:xfrm>
        </p:grpSpPr>
        <p:grpSp>
          <p:nvGrpSpPr>
            <p:cNvPr id="151565" name="Group 13"/>
            <p:cNvGrpSpPr>
              <a:grpSpLocks/>
            </p:cNvGrpSpPr>
            <p:nvPr/>
          </p:nvGrpSpPr>
          <p:grpSpPr bwMode="auto">
            <a:xfrm rot="-9970459" flipH="1" flipV="1">
              <a:off x="2598" y="1026"/>
              <a:ext cx="957" cy="242"/>
              <a:chOff x="2532" y="1051"/>
              <a:chExt cx="893" cy="246"/>
            </a:xfrm>
          </p:grpSpPr>
          <p:grpSp>
            <p:nvGrpSpPr>
              <p:cNvPr id="151566" name="Group 14"/>
              <p:cNvGrpSpPr>
                <a:grpSpLocks/>
              </p:cNvGrpSpPr>
              <p:nvPr/>
            </p:nvGrpSpPr>
            <p:grpSpPr bwMode="auto">
              <a:xfrm>
                <a:off x="2532" y="1051"/>
                <a:ext cx="743" cy="185"/>
                <a:chOff x="1565" y="2568"/>
                <a:chExt cx="1118" cy="279"/>
              </a:xfrm>
            </p:grpSpPr>
            <p:sp>
              <p:nvSpPr>
                <p:cNvPr id="151567" name="AutoShape 15"/>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8" name="AutoShape 16"/>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69" name="AutoShape 17"/>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0" name="AutoShape 18"/>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71" name="Group 19"/>
              <p:cNvGrpSpPr>
                <a:grpSpLocks/>
              </p:cNvGrpSpPr>
              <p:nvPr/>
            </p:nvGrpSpPr>
            <p:grpSpPr bwMode="auto">
              <a:xfrm rot="1353540">
                <a:off x="2682" y="1111"/>
                <a:ext cx="743" cy="186"/>
                <a:chOff x="1565" y="2568"/>
                <a:chExt cx="1118" cy="279"/>
              </a:xfrm>
            </p:grpSpPr>
            <p:sp>
              <p:nvSpPr>
                <p:cNvPr id="151572" name="AutoShape 20"/>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3" name="AutoShape 21"/>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4" name="AutoShape 22"/>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5" name="AutoShape 23"/>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576" name="Group 24"/>
            <p:cNvGrpSpPr>
              <a:grpSpLocks/>
            </p:cNvGrpSpPr>
            <p:nvPr/>
          </p:nvGrpSpPr>
          <p:grpSpPr bwMode="auto">
            <a:xfrm rot="-9970459" flipH="1" flipV="1">
              <a:off x="2688" y="1056"/>
              <a:ext cx="784" cy="198"/>
              <a:chOff x="2532" y="1051"/>
              <a:chExt cx="893" cy="246"/>
            </a:xfrm>
          </p:grpSpPr>
          <p:grpSp>
            <p:nvGrpSpPr>
              <p:cNvPr id="151577" name="Group 25"/>
              <p:cNvGrpSpPr>
                <a:grpSpLocks/>
              </p:cNvGrpSpPr>
              <p:nvPr/>
            </p:nvGrpSpPr>
            <p:grpSpPr bwMode="auto">
              <a:xfrm>
                <a:off x="2532" y="1051"/>
                <a:ext cx="743" cy="185"/>
                <a:chOff x="1565" y="2568"/>
                <a:chExt cx="1118" cy="279"/>
              </a:xfrm>
            </p:grpSpPr>
            <p:sp>
              <p:nvSpPr>
                <p:cNvPr id="151578" name="AutoShape 2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79" name="AutoShape 2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0" name="AutoShape 2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1" name="AutoShape 2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82" name="Group 30"/>
              <p:cNvGrpSpPr>
                <a:grpSpLocks/>
              </p:cNvGrpSpPr>
              <p:nvPr/>
            </p:nvGrpSpPr>
            <p:grpSpPr bwMode="auto">
              <a:xfrm rot="1353540">
                <a:off x="2682" y="1111"/>
                <a:ext cx="743" cy="186"/>
                <a:chOff x="1565" y="2568"/>
                <a:chExt cx="1118" cy="279"/>
              </a:xfrm>
            </p:grpSpPr>
            <p:sp>
              <p:nvSpPr>
                <p:cNvPr id="151583" name="AutoShape 3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4" name="AutoShape 3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5" name="AutoShape 3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86" name="AutoShape 3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656" name="Group 104"/>
          <p:cNvGrpSpPr>
            <a:grpSpLocks/>
          </p:cNvGrpSpPr>
          <p:nvPr/>
        </p:nvGrpSpPr>
        <p:grpSpPr bwMode="auto">
          <a:xfrm rot="344040">
            <a:off x="7958138" y="3721100"/>
            <a:ext cx="1198562" cy="303213"/>
            <a:chOff x="2598" y="1026"/>
            <a:chExt cx="957" cy="242"/>
          </a:xfrm>
        </p:grpSpPr>
        <p:grpSp>
          <p:nvGrpSpPr>
            <p:cNvPr id="151657" name="Group 105"/>
            <p:cNvGrpSpPr>
              <a:grpSpLocks/>
            </p:cNvGrpSpPr>
            <p:nvPr/>
          </p:nvGrpSpPr>
          <p:grpSpPr bwMode="auto">
            <a:xfrm rot="-9970459" flipH="1" flipV="1">
              <a:off x="2598" y="1026"/>
              <a:ext cx="957" cy="242"/>
              <a:chOff x="2532" y="1051"/>
              <a:chExt cx="893" cy="246"/>
            </a:xfrm>
          </p:grpSpPr>
          <p:grpSp>
            <p:nvGrpSpPr>
              <p:cNvPr id="151658" name="Group 106"/>
              <p:cNvGrpSpPr>
                <a:grpSpLocks/>
              </p:cNvGrpSpPr>
              <p:nvPr/>
            </p:nvGrpSpPr>
            <p:grpSpPr bwMode="auto">
              <a:xfrm>
                <a:off x="2532" y="1051"/>
                <a:ext cx="743" cy="185"/>
                <a:chOff x="1565" y="2568"/>
                <a:chExt cx="1118" cy="279"/>
              </a:xfrm>
            </p:grpSpPr>
            <p:sp>
              <p:nvSpPr>
                <p:cNvPr id="151659" name="AutoShape 10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0" name="AutoShape 10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1" name="AutoShape 10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2" name="AutoShape 11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63" name="Group 111"/>
              <p:cNvGrpSpPr>
                <a:grpSpLocks/>
              </p:cNvGrpSpPr>
              <p:nvPr/>
            </p:nvGrpSpPr>
            <p:grpSpPr bwMode="auto">
              <a:xfrm rot="1353540">
                <a:off x="2682" y="1111"/>
                <a:ext cx="743" cy="186"/>
                <a:chOff x="1565" y="2568"/>
                <a:chExt cx="1118" cy="279"/>
              </a:xfrm>
            </p:grpSpPr>
            <p:sp>
              <p:nvSpPr>
                <p:cNvPr id="151664" name="AutoShape 11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5" name="AutoShape 11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6" name="AutoShape 11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67" name="AutoShape 11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68" name="Group 116"/>
            <p:cNvGrpSpPr>
              <a:grpSpLocks/>
            </p:cNvGrpSpPr>
            <p:nvPr/>
          </p:nvGrpSpPr>
          <p:grpSpPr bwMode="auto">
            <a:xfrm rot="-9970459" flipH="1" flipV="1">
              <a:off x="2688" y="1056"/>
              <a:ext cx="784" cy="198"/>
              <a:chOff x="2532" y="1051"/>
              <a:chExt cx="893" cy="246"/>
            </a:xfrm>
          </p:grpSpPr>
          <p:grpSp>
            <p:nvGrpSpPr>
              <p:cNvPr id="151669" name="Group 117"/>
              <p:cNvGrpSpPr>
                <a:grpSpLocks/>
              </p:cNvGrpSpPr>
              <p:nvPr/>
            </p:nvGrpSpPr>
            <p:grpSpPr bwMode="auto">
              <a:xfrm>
                <a:off x="2532" y="1051"/>
                <a:ext cx="743" cy="185"/>
                <a:chOff x="1565" y="2568"/>
                <a:chExt cx="1118" cy="279"/>
              </a:xfrm>
            </p:grpSpPr>
            <p:sp>
              <p:nvSpPr>
                <p:cNvPr id="151670" name="AutoShape 118"/>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1" name="AutoShape 119"/>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2" name="AutoShape 120"/>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3" name="AutoShape 121"/>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74" name="Group 122"/>
              <p:cNvGrpSpPr>
                <a:grpSpLocks/>
              </p:cNvGrpSpPr>
              <p:nvPr/>
            </p:nvGrpSpPr>
            <p:grpSpPr bwMode="auto">
              <a:xfrm rot="1353540">
                <a:off x="2682" y="1111"/>
                <a:ext cx="743" cy="186"/>
                <a:chOff x="1565" y="2568"/>
                <a:chExt cx="1118" cy="279"/>
              </a:xfrm>
            </p:grpSpPr>
            <p:sp>
              <p:nvSpPr>
                <p:cNvPr id="151675" name="AutoShape 123"/>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6" name="AutoShape 124"/>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7" name="AutoShape 125"/>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78" name="AutoShape 126"/>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679" name="Group 127"/>
          <p:cNvGrpSpPr>
            <a:grpSpLocks/>
          </p:cNvGrpSpPr>
          <p:nvPr/>
        </p:nvGrpSpPr>
        <p:grpSpPr bwMode="auto">
          <a:xfrm rot="-232145">
            <a:off x="5551488" y="3694113"/>
            <a:ext cx="1235075" cy="331787"/>
            <a:chOff x="1824" y="2448"/>
            <a:chExt cx="987" cy="266"/>
          </a:xfrm>
        </p:grpSpPr>
        <p:grpSp>
          <p:nvGrpSpPr>
            <p:cNvPr id="151680" name="Group 128"/>
            <p:cNvGrpSpPr>
              <a:grpSpLocks/>
            </p:cNvGrpSpPr>
            <p:nvPr/>
          </p:nvGrpSpPr>
          <p:grpSpPr bwMode="auto">
            <a:xfrm rot="513316">
              <a:off x="1824" y="2448"/>
              <a:ext cx="957" cy="242"/>
              <a:chOff x="2598" y="1026"/>
              <a:chExt cx="957" cy="242"/>
            </a:xfrm>
          </p:grpSpPr>
          <p:grpSp>
            <p:nvGrpSpPr>
              <p:cNvPr id="151681" name="Group 129"/>
              <p:cNvGrpSpPr>
                <a:grpSpLocks/>
              </p:cNvGrpSpPr>
              <p:nvPr/>
            </p:nvGrpSpPr>
            <p:grpSpPr bwMode="auto">
              <a:xfrm rot="-9970459" flipH="1" flipV="1">
                <a:off x="2598" y="1026"/>
                <a:ext cx="957" cy="242"/>
                <a:chOff x="2532" y="1051"/>
                <a:chExt cx="893" cy="246"/>
              </a:xfrm>
            </p:grpSpPr>
            <p:grpSp>
              <p:nvGrpSpPr>
                <p:cNvPr id="151682" name="Group 130"/>
                <p:cNvGrpSpPr>
                  <a:grpSpLocks/>
                </p:cNvGrpSpPr>
                <p:nvPr/>
              </p:nvGrpSpPr>
              <p:grpSpPr bwMode="auto">
                <a:xfrm>
                  <a:off x="2532" y="1051"/>
                  <a:ext cx="743" cy="185"/>
                  <a:chOff x="1565" y="2568"/>
                  <a:chExt cx="1118" cy="279"/>
                </a:xfrm>
              </p:grpSpPr>
              <p:sp>
                <p:nvSpPr>
                  <p:cNvPr id="151683" name="AutoShape 13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4" name="AutoShape 13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5" name="AutoShape 13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6" name="AutoShape 13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87" name="Group 135"/>
                <p:cNvGrpSpPr>
                  <a:grpSpLocks/>
                </p:cNvGrpSpPr>
                <p:nvPr/>
              </p:nvGrpSpPr>
              <p:grpSpPr bwMode="auto">
                <a:xfrm rot="1353540">
                  <a:off x="2682" y="1111"/>
                  <a:ext cx="743" cy="186"/>
                  <a:chOff x="1565" y="2568"/>
                  <a:chExt cx="1118" cy="279"/>
                </a:xfrm>
              </p:grpSpPr>
              <p:sp>
                <p:nvSpPr>
                  <p:cNvPr id="151688" name="AutoShape 13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89" name="AutoShape 13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0" name="AutoShape 13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1" name="AutoShape 13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92" name="Group 140"/>
              <p:cNvGrpSpPr>
                <a:grpSpLocks/>
              </p:cNvGrpSpPr>
              <p:nvPr/>
            </p:nvGrpSpPr>
            <p:grpSpPr bwMode="auto">
              <a:xfrm rot="-9970459" flipH="1" flipV="1">
                <a:off x="2688" y="1056"/>
                <a:ext cx="784" cy="198"/>
                <a:chOff x="2532" y="1051"/>
                <a:chExt cx="893" cy="246"/>
              </a:xfrm>
            </p:grpSpPr>
            <p:grpSp>
              <p:nvGrpSpPr>
                <p:cNvPr id="151693" name="Group 141"/>
                <p:cNvGrpSpPr>
                  <a:grpSpLocks/>
                </p:cNvGrpSpPr>
                <p:nvPr/>
              </p:nvGrpSpPr>
              <p:grpSpPr bwMode="auto">
                <a:xfrm>
                  <a:off x="2532" y="1051"/>
                  <a:ext cx="743" cy="185"/>
                  <a:chOff x="1565" y="2568"/>
                  <a:chExt cx="1118" cy="279"/>
                </a:xfrm>
              </p:grpSpPr>
              <p:sp>
                <p:nvSpPr>
                  <p:cNvPr id="151694" name="AutoShape 14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5" name="AutoShape 14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6" name="AutoShape 14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97" name="AutoShape 14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98" name="Group 146"/>
                <p:cNvGrpSpPr>
                  <a:grpSpLocks/>
                </p:cNvGrpSpPr>
                <p:nvPr/>
              </p:nvGrpSpPr>
              <p:grpSpPr bwMode="auto">
                <a:xfrm rot="1353540">
                  <a:off x="2682" y="1111"/>
                  <a:ext cx="743" cy="186"/>
                  <a:chOff x="1565" y="2568"/>
                  <a:chExt cx="1118" cy="279"/>
                </a:xfrm>
              </p:grpSpPr>
              <p:sp>
                <p:nvSpPr>
                  <p:cNvPr id="151699" name="AutoShape 14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0" name="AutoShape 14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1" name="AutoShape 14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2" name="AutoShape 15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nvGrpSpPr>
            <p:cNvPr id="151703" name="Group 151"/>
            <p:cNvGrpSpPr>
              <a:grpSpLocks/>
            </p:cNvGrpSpPr>
            <p:nvPr/>
          </p:nvGrpSpPr>
          <p:grpSpPr bwMode="auto">
            <a:xfrm rot="513316">
              <a:off x="1854" y="2472"/>
              <a:ext cx="957" cy="242"/>
              <a:chOff x="2598" y="1026"/>
              <a:chExt cx="957" cy="242"/>
            </a:xfrm>
          </p:grpSpPr>
          <p:grpSp>
            <p:nvGrpSpPr>
              <p:cNvPr id="151704" name="Group 152"/>
              <p:cNvGrpSpPr>
                <a:grpSpLocks/>
              </p:cNvGrpSpPr>
              <p:nvPr/>
            </p:nvGrpSpPr>
            <p:grpSpPr bwMode="auto">
              <a:xfrm rot="-9970459" flipH="1" flipV="1">
                <a:off x="2598" y="1026"/>
                <a:ext cx="957" cy="242"/>
                <a:chOff x="2532" y="1051"/>
                <a:chExt cx="893" cy="246"/>
              </a:xfrm>
            </p:grpSpPr>
            <p:grpSp>
              <p:nvGrpSpPr>
                <p:cNvPr id="151705" name="Group 153"/>
                <p:cNvGrpSpPr>
                  <a:grpSpLocks/>
                </p:cNvGrpSpPr>
                <p:nvPr/>
              </p:nvGrpSpPr>
              <p:grpSpPr bwMode="auto">
                <a:xfrm>
                  <a:off x="2532" y="1051"/>
                  <a:ext cx="743" cy="185"/>
                  <a:chOff x="1565" y="2568"/>
                  <a:chExt cx="1118" cy="279"/>
                </a:xfrm>
              </p:grpSpPr>
              <p:sp>
                <p:nvSpPr>
                  <p:cNvPr id="151706" name="AutoShape 154"/>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7" name="AutoShape 155"/>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8" name="AutoShape 156"/>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09" name="AutoShape 157"/>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710" name="Group 158"/>
                <p:cNvGrpSpPr>
                  <a:grpSpLocks/>
                </p:cNvGrpSpPr>
                <p:nvPr/>
              </p:nvGrpSpPr>
              <p:grpSpPr bwMode="auto">
                <a:xfrm rot="1353540">
                  <a:off x="2682" y="1111"/>
                  <a:ext cx="743" cy="186"/>
                  <a:chOff x="1565" y="2568"/>
                  <a:chExt cx="1118" cy="279"/>
                </a:xfrm>
              </p:grpSpPr>
              <p:sp>
                <p:nvSpPr>
                  <p:cNvPr id="151711" name="AutoShape 159"/>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2" name="AutoShape 160"/>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3" name="AutoShape 161"/>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4" name="AutoShape 162"/>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715" name="Group 163"/>
              <p:cNvGrpSpPr>
                <a:grpSpLocks/>
              </p:cNvGrpSpPr>
              <p:nvPr/>
            </p:nvGrpSpPr>
            <p:grpSpPr bwMode="auto">
              <a:xfrm rot="-9970459" flipH="1" flipV="1">
                <a:off x="2688" y="1056"/>
                <a:ext cx="784" cy="198"/>
                <a:chOff x="2532" y="1051"/>
                <a:chExt cx="893" cy="246"/>
              </a:xfrm>
            </p:grpSpPr>
            <p:grpSp>
              <p:nvGrpSpPr>
                <p:cNvPr id="151716" name="Group 164"/>
                <p:cNvGrpSpPr>
                  <a:grpSpLocks/>
                </p:cNvGrpSpPr>
                <p:nvPr/>
              </p:nvGrpSpPr>
              <p:grpSpPr bwMode="auto">
                <a:xfrm>
                  <a:off x="2532" y="1051"/>
                  <a:ext cx="743" cy="185"/>
                  <a:chOff x="1565" y="2568"/>
                  <a:chExt cx="1118" cy="279"/>
                </a:xfrm>
              </p:grpSpPr>
              <p:sp>
                <p:nvSpPr>
                  <p:cNvPr id="151717" name="AutoShape 165"/>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8" name="AutoShape 166"/>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19" name="AutoShape 167"/>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0" name="AutoShape 168"/>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721" name="Group 169"/>
                <p:cNvGrpSpPr>
                  <a:grpSpLocks/>
                </p:cNvGrpSpPr>
                <p:nvPr/>
              </p:nvGrpSpPr>
              <p:grpSpPr bwMode="auto">
                <a:xfrm rot="1353540">
                  <a:off x="2682" y="1111"/>
                  <a:ext cx="743" cy="186"/>
                  <a:chOff x="1565" y="2568"/>
                  <a:chExt cx="1118" cy="279"/>
                </a:xfrm>
              </p:grpSpPr>
              <p:sp>
                <p:nvSpPr>
                  <p:cNvPr id="151722" name="AutoShape 170"/>
                  <p:cNvSpPr>
                    <a:spLocks noChangeArrowheads="1"/>
                  </p:cNvSpPr>
                  <p:nvPr/>
                </p:nvSpPr>
                <p:spPr bwMode="gray">
                  <a:xfrm rot="5263130">
                    <a:off x="1859"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3" name="AutoShape 171"/>
                  <p:cNvSpPr>
                    <a:spLocks noChangeArrowheads="1"/>
                  </p:cNvSpPr>
                  <p:nvPr/>
                </p:nvSpPr>
                <p:spPr bwMode="gray">
                  <a:xfrm rot="6078281">
                    <a:off x="1995" y="2274"/>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4" name="AutoShape 172"/>
                  <p:cNvSpPr>
                    <a:spLocks noChangeArrowheads="1"/>
                  </p:cNvSpPr>
                  <p:nvPr/>
                </p:nvSpPr>
                <p:spPr bwMode="gray">
                  <a:xfrm rot="6373927">
                    <a:off x="2071" y="229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725" name="AutoShape 173"/>
                  <p:cNvSpPr>
                    <a:spLocks noChangeArrowheads="1"/>
                  </p:cNvSpPr>
                  <p:nvPr/>
                </p:nvSpPr>
                <p:spPr bwMode="gray">
                  <a:xfrm rot="6906312">
                    <a:off x="2161" y="2326"/>
                    <a:ext cx="227" cy="816"/>
                  </a:xfrm>
                  <a:prstGeom prst="moon">
                    <a:avLst>
                      <a:gd name="adj" fmla="val 49773"/>
                    </a:avLst>
                  </a:prstGeom>
                  <a:solidFill>
                    <a:srgbClr val="FFFFFF">
                      <a:alpha val="2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grpSp>
      <p:grpSp>
        <p:nvGrpSpPr>
          <p:cNvPr id="3" name="Group 2"/>
          <p:cNvGrpSpPr/>
          <p:nvPr/>
        </p:nvGrpSpPr>
        <p:grpSpPr>
          <a:xfrm>
            <a:off x="152400" y="1824037"/>
            <a:ext cx="1246188" cy="766763"/>
            <a:chOff x="352425" y="2270125"/>
            <a:chExt cx="1169988" cy="766763"/>
          </a:xfrm>
        </p:grpSpPr>
        <p:sp>
          <p:nvSpPr>
            <p:cNvPr id="151726" name="Rectangle 174"/>
            <p:cNvSpPr>
              <a:spLocks noChangeArrowheads="1"/>
            </p:cNvSpPr>
            <p:nvPr/>
          </p:nvSpPr>
          <p:spPr bwMode="gray">
            <a:xfrm>
              <a:off x="352425" y="2270125"/>
              <a:ext cx="1169988" cy="766763"/>
            </a:xfrm>
            <a:prstGeom prst="rect">
              <a:avLst/>
            </a:prstGeom>
            <a:solidFill>
              <a:schemeClr val="accent2"/>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accent2">
                        <a:gamma/>
                        <a:shade val="60000"/>
                        <a:invGamma/>
                      </a:schemeClr>
                    </a:outerShdw>
                  </a:effectLst>
                </a14:hiddenEffects>
              </a:ext>
            </a:extLst>
          </p:spPr>
          <p:txBody>
            <a:bodyPr wrap="none" anchor="ctr"/>
            <a:lstStyle/>
            <a:p>
              <a:endParaRPr lang="vi-VN"/>
            </a:p>
          </p:txBody>
        </p:sp>
        <p:sp>
          <p:nvSpPr>
            <p:cNvPr id="151729" name="Rectangle 177"/>
            <p:cNvSpPr>
              <a:spLocks noChangeArrowheads="1"/>
            </p:cNvSpPr>
            <p:nvPr/>
          </p:nvSpPr>
          <p:spPr bwMode="white">
            <a:xfrm>
              <a:off x="469900" y="2362200"/>
              <a:ext cx="952505"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THỜI </a:t>
              </a:r>
            </a:p>
            <a:p>
              <a:r>
                <a:rPr lang="en-US" b="1">
                  <a:solidFill>
                    <a:srgbClr val="FFFFFF"/>
                  </a:solidFill>
                </a:rPr>
                <a:t>GIAN</a:t>
              </a:r>
            </a:p>
          </p:txBody>
        </p:sp>
      </p:grpSp>
      <p:grpSp>
        <p:nvGrpSpPr>
          <p:cNvPr id="5" name="Group 4"/>
          <p:cNvGrpSpPr/>
          <p:nvPr/>
        </p:nvGrpSpPr>
        <p:grpSpPr>
          <a:xfrm>
            <a:off x="152400" y="3348037"/>
            <a:ext cx="1171837" cy="766763"/>
            <a:chOff x="200025" y="3195637"/>
            <a:chExt cx="1171837" cy="766763"/>
          </a:xfrm>
        </p:grpSpPr>
        <p:sp>
          <p:nvSpPr>
            <p:cNvPr id="151727" name="Rectangle 175"/>
            <p:cNvSpPr>
              <a:spLocks noChangeArrowheads="1"/>
            </p:cNvSpPr>
            <p:nvPr/>
          </p:nvSpPr>
          <p:spPr bwMode="gray">
            <a:xfrm>
              <a:off x="200025" y="3195637"/>
              <a:ext cx="1169988" cy="766763"/>
            </a:xfrm>
            <a:prstGeom prst="rect">
              <a:avLst/>
            </a:prstGeom>
            <a:solidFill>
              <a:schemeClr val="hlink"/>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lstStyle/>
            <a:p>
              <a:endParaRPr lang="vi-VN"/>
            </a:p>
          </p:txBody>
        </p:sp>
        <p:sp>
          <p:nvSpPr>
            <p:cNvPr id="151730" name="Rectangle 178"/>
            <p:cNvSpPr>
              <a:spLocks noChangeArrowheads="1"/>
            </p:cNvSpPr>
            <p:nvPr/>
          </p:nvSpPr>
          <p:spPr bwMode="white">
            <a:xfrm>
              <a:off x="228600" y="3239869"/>
              <a:ext cx="1143262"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NHANH</a:t>
              </a:r>
            </a:p>
            <a:p>
              <a:r>
                <a:rPr lang="en-US" b="1">
                  <a:solidFill>
                    <a:srgbClr val="FFFFFF"/>
                  </a:solidFill>
                </a:rPr>
                <a:t>CHÓNG</a:t>
              </a:r>
            </a:p>
          </p:txBody>
        </p:sp>
      </p:grpSp>
      <p:grpSp>
        <p:nvGrpSpPr>
          <p:cNvPr id="2" name="Group 1"/>
          <p:cNvGrpSpPr/>
          <p:nvPr/>
        </p:nvGrpSpPr>
        <p:grpSpPr>
          <a:xfrm>
            <a:off x="152400" y="4816663"/>
            <a:ext cx="1169988" cy="766763"/>
            <a:chOff x="352425" y="4816663"/>
            <a:chExt cx="1169988" cy="766763"/>
          </a:xfrm>
        </p:grpSpPr>
        <p:sp>
          <p:nvSpPr>
            <p:cNvPr id="151728" name="Rectangle 176"/>
            <p:cNvSpPr>
              <a:spLocks noChangeArrowheads="1"/>
            </p:cNvSpPr>
            <p:nvPr/>
          </p:nvSpPr>
          <p:spPr bwMode="gray">
            <a:xfrm>
              <a:off x="352425" y="4816663"/>
              <a:ext cx="1169988" cy="766763"/>
            </a:xfrm>
            <a:prstGeom prst="rect">
              <a:avLst/>
            </a:prstGeom>
            <a:solidFill>
              <a:schemeClr val="folHlink"/>
            </a:solidFill>
            <a:ln>
              <a:noFill/>
            </a:ln>
            <a:effectLst/>
            <a:extLst>
              <a:ext uri="{91240B29-F687-4F45-9708-019B960494DF}">
                <a14:hiddenLine xmlns:a14="http://schemas.microsoft.com/office/drawing/2010/main" w="12700" algn="ctr">
                  <a:solidFill>
                    <a:srgbClr val="292929"/>
                  </a:solidFill>
                  <a:prstDash val="dash"/>
                  <a:miter lim="800000"/>
                  <a:headEnd/>
                  <a:tailEnd/>
                </a14:hiddenLine>
              </a:ext>
              <a:ext uri="{AF507438-7753-43E0-B8FC-AC1667EBCBE1}">
                <a14:hiddenEffects xmlns:a14="http://schemas.microsoft.com/office/drawing/2010/main">
                  <a:effectLst>
                    <a:outerShdw dist="17961" dir="2700000" algn="ctr" rotWithShape="0">
                      <a:schemeClr val="folHlink">
                        <a:gamma/>
                        <a:shade val="60000"/>
                        <a:invGamma/>
                      </a:schemeClr>
                    </a:outerShdw>
                  </a:effectLst>
                </a14:hiddenEffects>
              </a:ext>
            </a:extLst>
          </p:spPr>
          <p:txBody>
            <a:bodyPr wrap="none" anchor="ctr"/>
            <a:lstStyle/>
            <a:p>
              <a:endParaRPr lang="vi-VN"/>
            </a:p>
          </p:txBody>
        </p:sp>
        <p:sp>
          <p:nvSpPr>
            <p:cNvPr id="151731" name="Rectangle 179"/>
            <p:cNvSpPr>
              <a:spLocks noChangeArrowheads="1"/>
            </p:cNvSpPr>
            <p:nvPr/>
          </p:nvSpPr>
          <p:spPr bwMode="white">
            <a:xfrm>
              <a:off x="458769" y="4881954"/>
              <a:ext cx="955711"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just"/>
              <a:r>
                <a:rPr lang="en-US" b="1">
                  <a:solidFill>
                    <a:srgbClr val="FFFFFF"/>
                  </a:solidFill>
                </a:rPr>
                <a:t>LINH </a:t>
              </a:r>
            </a:p>
            <a:p>
              <a:pPr algn="just"/>
              <a:r>
                <a:rPr lang="en-US" b="1">
                  <a:solidFill>
                    <a:srgbClr val="FFFFFF"/>
                  </a:solidFill>
                </a:rPr>
                <a:t>ĐỘNG</a:t>
              </a:r>
            </a:p>
          </p:txBody>
        </p:sp>
      </p:grpSp>
      <p:sp>
        <p:nvSpPr>
          <p:cNvPr id="151732" name="Rectangle 180"/>
          <p:cNvSpPr>
            <a:spLocks noChangeArrowheads="1"/>
          </p:cNvSpPr>
          <p:nvPr/>
        </p:nvSpPr>
        <p:spPr bwMode="auto">
          <a:xfrm>
            <a:off x="1401353" y="1614303"/>
            <a:ext cx="3418706" cy="132343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Tránh được tình trạng mất nhiều thời gian tìm kiếm hồ sơ do chính mình đã thực hiện</a:t>
            </a:r>
            <a:endParaRPr lang="en-US" sz="2000" b="1" dirty="0"/>
          </a:p>
        </p:txBody>
      </p:sp>
      <p:sp>
        <p:nvSpPr>
          <p:cNvPr id="151733" name="Rectangle 181"/>
          <p:cNvSpPr>
            <a:spLocks noChangeArrowheads="1"/>
          </p:cNvSpPr>
          <p:nvPr/>
        </p:nvSpPr>
        <p:spPr bwMode="auto">
          <a:xfrm>
            <a:off x="1371600" y="3175337"/>
            <a:ext cx="3351212" cy="101566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Cung cấp ngay hồ sơ giấy tờ cần thiết phục vụ các công việc khẩn cấp của trường</a:t>
            </a:r>
            <a:endParaRPr lang="en-US" sz="2000" b="1" dirty="0"/>
          </a:p>
        </p:txBody>
      </p:sp>
      <p:sp>
        <p:nvSpPr>
          <p:cNvPr id="151734" name="Rectangle 182"/>
          <p:cNvSpPr>
            <a:spLocks noChangeArrowheads="1"/>
          </p:cNvSpPr>
          <p:nvPr/>
        </p:nvSpPr>
        <p:spPr bwMode="auto">
          <a:xfrm>
            <a:off x="1468847" y="4324363"/>
            <a:ext cx="3351212" cy="193899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t>Khi bạn có việc riêng cần vắng mặt tại cơ quan, đồng nghiệp của bạn có thể tìm và sử dụng được ngay hồ sơ do bạn thiết lập, không để ảnh hưởng đến công việc chung</a:t>
            </a:r>
            <a:endParaRPr lang="en-US" sz="2000" b="1" dirty="0"/>
          </a:p>
        </p:txBody>
      </p:sp>
      <p:grpSp>
        <p:nvGrpSpPr>
          <p:cNvPr id="7" name="Group 6"/>
          <p:cNvGrpSpPr/>
          <p:nvPr/>
        </p:nvGrpSpPr>
        <p:grpSpPr>
          <a:xfrm>
            <a:off x="6284913" y="1765300"/>
            <a:ext cx="1587500" cy="1319213"/>
            <a:chOff x="6284913" y="1765300"/>
            <a:chExt cx="1587500" cy="1319213"/>
          </a:xfrm>
        </p:grpSpPr>
        <p:sp>
          <p:nvSpPr>
            <p:cNvPr id="151559" name="Oval 7"/>
            <p:cNvSpPr>
              <a:spLocks noChangeArrowheads="1"/>
            </p:cNvSpPr>
            <p:nvPr/>
          </p:nvSpPr>
          <p:spPr bwMode="gray">
            <a:xfrm>
              <a:off x="6284913" y="1765300"/>
              <a:ext cx="1319212" cy="1319213"/>
            </a:xfrm>
            <a:prstGeom prst="ellipse">
              <a:avLst/>
            </a:prstGeom>
            <a:gradFill rotWithShape="0">
              <a:gsLst>
                <a:gs pos="0">
                  <a:schemeClr val="accent2">
                    <a:gamma/>
                    <a:shade val="66275"/>
                    <a:invGamma/>
                  </a:schemeClr>
                </a:gs>
                <a:gs pos="50000">
                  <a:schemeClr val="accent2"/>
                </a:gs>
                <a:gs pos="100000">
                  <a:schemeClr val="accent2">
                    <a:gamma/>
                    <a:shade val="66275"/>
                    <a:invGamma/>
                  </a:schemeClr>
                </a:gs>
              </a:gsLst>
              <a:lin ang="2700000" scaled="1"/>
            </a:gradFill>
            <a:ln w="57150">
              <a:solidFill>
                <a:srgbClr val="EAEAEA"/>
              </a:solidFill>
              <a:round/>
              <a:headEnd/>
              <a:tailEnd/>
            </a:ln>
            <a:effectLst/>
            <a:extLst>
              <a:ext uri="{AF507438-7753-43E0-B8FC-AC1667EBCBE1}">
                <a14:hiddenEffects xmlns:a14="http://schemas.microsoft.com/office/drawing/2010/main">
                  <a:effectLst>
                    <a:outerShdw dist="107763" dir="2700000" algn="ctr" rotWithShape="0">
                      <a:schemeClr val="tx2">
                        <a:alpha val="19000"/>
                      </a:schemeClr>
                    </a:outerShdw>
                  </a:effectLst>
                </a14:hiddenEffects>
              </a:ext>
            </a:extLst>
          </p:spPr>
          <p:txBody>
            <a:bodyPr wrap="none" anchor="ctr"/>
            <a:lstStyle/>
            <a:p>
              <a:endParaRPr lang="vi-VN"/>
            </a:p>
          </p:txBody>
        </p:sp>
        <p:grpSp>
          <p:nvGrpSpPr>
            <p:cNvPr id="151633" name="Group 81"/>
            <p:cNvGrpSpPr>
              <a:grpSpLocks/>
            </p:cNvGrpSpPr>
            <p:nvPr/>
          </p:nvGrpSpPr>
          <p:grpSpPr bwMode="auto">
            <a:xfrm>
              <a:off x="6675438" y="1885950"/>
              <a:ext cx="1196975" cy="303213"/>
              <a:chOff x="2598" y="1026"/>
              <a:chExt cx="957" cy="242"/>
            </a:xfrm>
          </p:grpSpPr>
          <p:grpSp>
            <p:nvGrpSpPr>
              <p:cNvPr id="151634" name="Group 82"/>
              <p:cNvGrpSpPr>
                <a:grpSpLocks/>
              </p:cNvGrpSpPr>
              <p:nvPr/>
            </p:nvGrpSpPr>
            <p:grpSpPr bwMode="auto">
              <a:xfrm rot="-9970459" flipH="1" flipV="1">
                <a:off x="2598" y="1026"/>
                <a:ext cx="957" cy="242"/>
                <a:chOff x="2532" y="1051"/>
                <a:chExt cx="893" cy="246"/>
              </a:xfrm>
            </p:grpSpPr>
            <p:grpSp>
              <p:nvGrpSpPr>
                <p:cNvPr id="151635" name="Group 83"/>
                <p:cNvGrpSpPr>
                  <a:grpSpLocks/>
                </p:cNvGrpSpPr>
                <p:nvPr/>
              </p:nvGrpSpPr>
              <p:grpSpPr bwMode="auto">
                <a:xfrm>
                  <a:off x="2532" y="1051"/>
                  <a:ext cx="743" cy="185"/>
                  <a:chOff x="1565" y="2568"/>
                  <a:chExt cx="1118" cy="279"/>
                </a:xfrm>
              </p:grpSpPr>
              <p:sp>
                <p:nvSpPr>
                  <p:cNvPr id="151636" name="AutoShape 84"/>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7" name="AutoShape 85"/>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8" name="AutoShape 86"/>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9" name="AutoShape 87"/>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40" name="Group 88"/>
                <p:cNvGrpSpPr>
                  <a:grpSpLocks/>
                </p:cNvGrpSpPr>
                <p:nvPr/>
              </p:nvGrpSpPr>
              <p:grpSpPr bwMode="auto">
                <a:xfrm rot="1353540">
                  <a:off x="2682" y="1111"/>
                  <a:ext cx="743" cy="186"/>
                  <a:chOff x="1565" y="2568"/>
                  <a:chExt cx="1118" cy="279"/>
                </a:xfrm>
              </p:grpSpPr>
              <p:sp>
                <p:nvSpPr>
                  <p:cNvPr id="151641" name="AutoShape 89"/>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2" name="AutoShape 90"/>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3" name="AutoShape 91"/>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4" name="AutoShape 92"/>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45" name="Group 93"/>
              <p:cNvGrpSpPr>
                <a:grpSpLocks/>
              </p:cNvGrpSpPr>
              <p:nvPr/>
            </p:nvGrpSpPr>
            <p:grpSpPr bwMode="auto">
              <a:xfrm rot="-9970459" flipH="1" flipV="1">
                <a:off x="2688" y="1056"/>
                <a:ext cx="784" cy="198"/>
                <a:chOff x="2532" y="1051"/>
                <a:chExt cx="893" cy="246"/>
              </a:xfrm>
            </p:grpSpPr>
            <p:grpSp>
              <p:nvGrpSpPr>
                <p:cNvPr id="151646" name="Group 94"/>
                <p:cNvGrpSpPr>
                  <a:grpSpLocks/>
                </p:cNvGrpSpPr>
                <p:nvPr/>
              </p:nvGrpSpPr>
              <p:grpSpPr bwMode="auto">
                <a:xfrm>
                  <a:off x="2532" y="1051"/>
                  <a:ext cx="743" cy="185"/>
                  <a:chOff x="1565" y="2568"/>
                  <a:chExt cx="1118" cy="279"/>
                </a:xfrm>
              </p:grpSpPr>
              <p:sp>
                <p:nvSpPr>
                  <p:cNvPr id="151647" name="AutoShape 95"/>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8" name="AutoShape 96"/>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49" name="AutoShape 97"/>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0" name="AutoShape 98"/>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51" name="Group 99"/>
                <p:cNvGrpSpPr>
                  <a:grpSpLocks/>
                </p:cNvGrpSpPr>
                <p:nvPr/>
              </p:nvGrpSpPr>
              <p:grpSpPr bwMode="auto">
                <a:xfrm rot="1353540">
                  <a:off x="2682" y="1111"/>
                  <a:ext cx="743" cy="186"/>
                  <a:chOff x="1565" y="2568"/>
                  <a:chExt cx="1118" cy="279"/>
                </a:xfrm>
              </p:grpSpPr>
              <p:sp>
                <p:nvSpPr>
                  <p:cNvPr id="151652" name="AutoShape 100"/>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3" name="AutoShape 101"/>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4" name="AutoShape 102"/>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55" name="AutoShape 103"/>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5" name="Rectangle 183"/>
            <p:cNvSpPr>
              <a:spLocks noChangeArrowheads="1"/>
            </p:cNvSpPr>
            <p:nvPr/>
          </p:nvSpPr>
          <p:spPr bwMode="gray">
            <a:xfrm>
              <a:off x="6472238" y="2133600"/>
              <a:ext cx="952505"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THỜI </a:t>
              </a:r>
            </a:p>
            <a:p>
              <a:r>
                <a:rPr lang="en-US" b="1">
                  <a:solidFill>
                    <a:srgbClr val="FFFFFF"/>
                  </a:solidFill>
                </a:rPr>
                <a:t>GIAN</a:t>
              </a:r>
            </a:p>
          </p:txBody>
        </p:sp>
      </p:grpSp>
      <p:grpSp>
        <p:nvGrpSpPr>
          <p:cNvPr id="8" name="Group 7"/>
          <p:cNvGrpSpPr/>
          <p:nvPr/>
        </p:nvGrpSpPr>
        <p:grpSpPr>
          <a:xfrm>
            <a:off x="5032375" y="3925669"/>
            <a:ext cx="1368687" cy="919381"/>
            <a:chOff x="5032375" y="3925669"/>
            <a:chExt cx="1368687" cy="919381"/>
          </a:xfrm>
        </p:grpSpPr>
        <p:grpSp>
          <p:nvGrpSpPr>
            <p:cNvPr id="151587" name="Group 35"/>
            <p:cNvGrpSpPr>
              <a:grpSpLocks/>
            </p:cNvGrpSpPr>
            <p:nvPr/>
          </p:nvGrpSpPr>
          <p:grpSpPr bwMode="auto">
            <a:xfrm rot="10082854">
              <a:off x="5032375" y="4541838"/>
              <a:ext cx="1198563" cy="303212"/>
              <a:chOff x="2598" y="1026"/>
              <a:chExt cx="957" cy="242"/>
            </a:xfrm>
          </p:grpSpPr>
          <p:grpSp>
            <p:nvGrpSpPr>
              <p:cNvPr id="151588" name="Group 36"/>
              <p:cNvGrpSpPr>
                <a:grpSpLocks/>
              </p:cNvGrpSpPr>
              <p:nvPr/>
            </p:nvGrpSpPr>
            <p:grpSpPr bwMode="auto">
              <a:xfrm rot="-9970459" flipH="1" flipV="1">
                <a:off x="2598" y="1026"/>
                <a:ext cx="957" cy="242"/>
                <a:chOff x="2532" y="1051"/>
                <a:chExt cx="893" cy="246"/>
              </a:xfrm>
            </p:grpSpPr>
            <p:grpSp>
              <p:nvGrpSpPr>
                <p:cNvPr id="151589" name="Group 37"/>
                <p:cNvGrpSpPr>
                  <a:grpSpLocks/>
                </p:cNvGrpSpPr>
                <p:nvPr/>
              </p:nvGrpSpPr>
              <p:grpSpPr bwMode="auto">
                <a:xfrm>
                  <a:off x="2532" y="1051"/>
                  <a:ext cx="743" cy="185"/>
                  <a:chOff x="1565" y="2568"/>
                  <a:chExt cx="1118" cy="279"/>
                </a:xfrm>
              </p:grpSpPr>
              <p:sp>
                <p:nvSpPr>
                  <p:cNvPr id="151590" name="AutoShape 38"/>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1" name="AutoShape 39"/>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2" name="AutoShape 40"/>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3" name="AutoShape 41"/>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594" name="Group 42"/>
                <p:cNvGrpSpPr>
                  <a:grpSpLocks/>
                </p:cNvGrpSpPr>
                <p:nvPr/>
              </p:nvGrpSpPr>
              <p:grpSpPr bwMode="auto">
                <a:xfrm rot="1353540">
                  <a:off x="2682" y="1111"/>
                  <a:ext cx="743" cy="186"/>
                  <a:chOff x="1565" y="2568"/>
                  <a:chExt cx="1118" cy="279"/>
                </a:xfrm>
              </p:grpSpPr>
              <p:sp>
                <p:nvSpPr>
                  <p:cNvPr id="151595" name="AutoShape 43"/>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6" name="AutoShape 44"/>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7" name="AutoShape 45"/>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598" name="AutoShape 46"/>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599" name="Group 47"/>
              <p:cNvGrpSpPr>
                <a:grpSpLocks/>
              </p:cNvGrpSpPr>
              <p:nvPr/>
            </p:nvGrpSpPr>
            <p:grpSpPr bwMode="auto">
              <a:xfrm rot="-9970459" flipH="1" flipV="1">
                <a:off x="2688" y="1056"/>
                <a:ext cx="784" cy="198"/>
                <a:chOff x="2532" y="1051"/>
                <a:chExt cx="893" cy="246"/>
              </a:xfrm>
            </p:grpSpPr>
            <p:grpSp>
              <p:nvGrpSpPr>
                <p:cNvPr id="151600" name="Group 48"/>
                <p:cNvGrpSpPr>
                  <a:grpSpLocks/>
                </p:cNvGrpSpPr>
                <p:nvPr/>
              </p:nvGrpSpPr>
              <p:grpSpPr bwMode="auto">
                <a:xfrm>
                  <a:off x="2532" y="1051"/>
                  <a:ext cx="743" cy="185"/>
                  <a:chOff x="1565" y="2568"/>
                  <a:chExt cx="1118" cy="279"/>
                </a:xfrm>
              </p:grpSpPr>
              <p:sp>
                <p:nvSpPr>
                  <p:cNvPr id="151601" name="AutoShape 49"/>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2" name="AutoShape 50"/>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3" name="AutoShape 51"/>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4" name="AutoShape 52"/>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05" name="Group 53"/>
                <p:cNvGrpSpPr>
                  <a:grpSpLocks/>
                </p:cNvGrpSpPr>
                <p:nvPr/>
              </p:nvGrpSpPr>
              <p:grpSpPr bwMode="auto">
                <a:xfrm rot="1353540">
                  <a:off x="2682" y="1111"/>
                  <a:ext cx="743" cy="186"/>
                  <a:chOff x="1565" y="2568"/>
                  <a:chExt cx="1118" cy="279"/>
                </a:xfrm>
              </p:grpSpPr>
              <p:sp>
                <p:nvSpPr>
                  <p:cNvPr id="151606" name="AutoShape 54"/>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7" name="AutoShape 55"/>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8" name="AutoShape 56"/>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09" name="AutoShape 57"/>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6" name="Rectangle 184"/>
            <p:cNvSpPr>
              <a:spLocks noChangeArrowheads="1"/>
            </p:cNvSpPr>
            <p:nvPr/>
          </p:nvSpPr>
          <p:spPr bwMode="gray">
            <a:xfrm>
              <a:off x="5257800" y="3925669"/>
              <a:ext cx="1143262"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FFFFFF"/>
                  </a:solidFill>
                </a:rPr>
                <a:t>NHANH</a:t>
              </a:r>
            </a:p>
            <a:p>
              <a:r>
                <a:rPr lang="en-US" b="1">
                  <a:solidFill>
                    <a:srgbClr val="FFFFFF"/>
                  </a:solidFill>
                </a:rPr>
                <a:t>CHÓNG</a:t>
              </a:r>
            </a:p>
          </p:txBody>
        </p:sp>
      </p:grpSp>
      <p:grpSp>
        <p:nvGrpSpPr>
          <p:cNvPr id="9" name="Group 8"/>
          <p:cNvGrpSpPr/>
          <p:nvPr/>
        </p:nvGrpSpPr>
        <p:grpSpPr>
          <a:xfrm>
            <a:off x="7407275" y="3578225"/>
            <a:ext cx="1455738" cy="1320800"/>
            <a:chOff x="7407275" y="3578225"/>
            <a:chExt cx="1455738" cy="1320800"/>
          </a:xfrm>
        </p:grpSpPr>
        <p:sp>
          <p:nvSpPr>
            <p:cNvPr id="151560" name="Oval 8"/>
            <p:cNvSpPr>
              <a:spLocks noChangeArrowheads="1"/>
            </p:cNvSpPr>
            <p:nvPr/>
          </p:nvSpPr>
          <p:spPr bwMode="gray">
            <a:xfrm>
              <a:off x="7542213" y="3578225"/>
              <a:ext cx="1320800" cy="1320800"/>
            </a:xfrm>
            <a:prstGeom prst="ellipse">
              <a:avLst/>
            </a:prstGeom>
            <a:gradFill rotWithShape="0">
              <a:gsLst>
                <a:gs pos="0">
                  <a:schemeClr val="folHlink">
                    <a:gamma/>
                    <a:shade val="36078"/>
                    <a:invGamma/>
                  </a:schemeClr>
                </a:gs>
                <a:gs pos="50000">
                  <a:schemeClr val="folHlink"/>
                </a:gs>
                <a:gs pos="100000">
                  <a:schemeClr val="folHlink">
                    <a:gamma/>
                    <a:shade val="36078"/>
                    <a:invGamma/>
                  </a:schemeClr>
                </a:gs>
              </a:gsLst>
              <a:lin ang="2700000" scaled="1"/>
            </a:gradFill>
            <a:ln w="571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51610" name="Group 58"/>
            <p:cNvGrpSpPr>
              <a:grpSpLocks/>
            </p:cNvGrpSpPr>
            <p:nvPr/>
          </p:nvGrpSpPr>
          <p:grpSpPr bwMode="auto">
            <a:xfrm rot="10082854">
              <a:off x="7407275" y="4540250"/>
              <a:ext cx="1196975" cy="303213"/>
              <a:chOff x="2598" y="1026"/>
              <a:chExt cx="957" cy="242"/>
            </a:xfrm>
          </p:grpSpPr>
          <p:grpSp>
            <p:nvGrpSpPr>
              <p:cNvPr id="151611" name="Group 59"/>
              <p:cNvGrpSpPr>
                <a:grpSpLocks/>
              </p:cNvGrpSpPr>
              <p:nvPr/>
            </p:nvGrpSpPr>
            <p:grpSpPr bwMode="auto">
              <a:xfrm rot="-9970459" flipH="1" flipV="1">
                <a:off x="2598" y="1026"/>
                <a:ext cx="957" cy="242"/>
                <a:chOff x="2532" y="1051"/>
                <a:chExt cx="893" cy="246"/>
              </a:xfrm>
            </p:grpSpPr>
            <p:grpSp>
              <p:nvGrpSpPr>
                <p:cNvPr id="151612" name="Group 60"/>
                <p:cNvGrpSpPr>
                  <a:grpSpLocks/>
                </p:cNvGrpSpPr>
                <p:nvPr/>
              </p:nvGrpSpPr>
              <p:grpSpPr bwMode="auto">
                <a:xfrm>
                  <a:off x="2532" y="1051"/>
                  <a:ext cx="743" cy="185"/>
                  <a:chOff x="1565" y="2568"/>
                  <a:chExt cx="1118" cy="279"/>
                </a:xfrm>
              </p:grpSpPr>
              <p:sp>
                <p:nvSpPr>
                  <p:cNvPr id="151613" name="AutoShape 61"/>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4" name="AutoShape 62"/>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5" name="AutoShape 63"/>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6" name="AutoShape 64"/>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17" name="Group 65"/>
                <p:cNvGrpSpPr>
                  <a:grpSpLocks/>
                </p:cNvGrpSpPr>
                <p:nvPr/>
              </p:nvGrpSpPr>
              <p:grpSpPr bwMode="auto">
                <a:xfrm rot="1353540">
                  <a:off x="2682" y="1111"/>
                  <a:ext cx="743" cy="186"/>
                  <a:chOff x="1565" y="2568"/>
                  <a:chExt cx="1118" cy="279"/>
                </a:xfrm>
              </p:grpSpPr>
              <p:sp>
                <p:nvSpPr>
                  <p:cNvPr id="151618" name="AutoShape 66"/>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19" name="AutoShape 67"/>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0" name="AutoShape 68"/>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1" name="AutoShape 69"/>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151622" name="Group 70"/>
              <p:cNvGrpSpPr>
                <a:grpSpLocks/>
              </p:cNvGrpSpPr>
              <p:nvPr/>
            </p:nvGrpSpPr>
            <p:grpSpPr bwMode="auto">
              <a:xfrm rot="-9970459" flipH="1" flipV="1">
                <a:off x="2688" y="1056"/>
                <a:ext cx="784" cy="198"/>
                <a:chOff x="2532" y="1051"/>
                <a:chExt cx="893" cy="246"/>
              </a:xfrm>
            </p:grpSpPr>
            <p:grpSp>
              <p:nvGrpSpPr>
                <p:cNvPr id="151623" name="Group 71"/>
                <p:cNvGrpSpPr>
                  <a:grpSpLocks/>
                </p:cNvGrpSpPr>
                <p:nvPr/>
              </p:nvGrpSpPr>
              <p:grpSpPr bwMode="auto">
                <a:xfrm>
                  <a:off x="2532" y="1051"/>
                  <a:ext cx="743" cy="185"/>
                  <a:chOff x="1565" y="2568"/>
                  <a:chExt cx="1118" cy="279"/>
                </a:xfrm>
              </p:grpSpPr>
              <p:sp>
                <p:nvSpPr>
                  <p:cNvPr id="151624" name="AutoShape 7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5" name="AutoShape 7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6" name="AutoShape 7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27" name="AutoShape 7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151628" name="Group 76"/>
                <p:cNvGrpSpPr>
                  <a:grpSpLocks/>
                </p:cNvGrpSpPr>
                <p:nvPr/>
              </p:nvGrpSpPr>
              <p:grpSpPr bwMode="auto">
                <a:xfrm rot="1353540">
                  <a:off x="2682" y="1111"/>
                  <a:ext cx="743" cy="186"/>
                  <a:chOff x="1565" y="2568"/>
                  <a:chExt cx="1118" cy="279"/>
                </a:xfrm>
              </p:grpSpPr>
              <p:sp>
                <p:nvSpPr>
                  <p:cNvPr id="151629" name="AutoShape 7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0" name="AutoShape 7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1" name="AutoShape 7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1632" name="AutoShape 80"/>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sp>
          <p:nvSpPr>
            <p:cNvPr id="151737" name="Rectangle 185"/>
            <p:cNvSpPr>
              <a:spLocks noChangeArrowheads="1"/>
            </p:cNvSpPr>
            <p:nvPr/>
          </p:nvSpPr>
          <p:spPr bwMode="gray">
            <a:xfrm>
              <a:off x="7774336" y="3952999"/>
              <a:ext cx="1008924"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a:solidFill>
                    <a:srgbClr val="FFFFFF"/>
                  </a:solidFill>
                </a:rPr>
                <a:t>LINH </a:t>
              </a:r>
            </a:p>
            <a:p>
              <a:pPr algn="just"/>
              <a:r>
                <a:rPr lang="en-US" b="1">
                  <a:solidFill>
                    <a:srgbClr val="FFFFFF"/>
                  </a:solidFill>
                </a:rPr>
                <a:t>ĐỘNG</a:t>
              </a:r>
            </a:p>
          </p:txBody>
        </p:sp>
      </p:grpSp>
      <p:sp>
        <p:nvSpPr>
          <p:cNvPr id="151747" name="Freeform 195"/>
          <p:cNvSpPr>
            <a:spLocks/>
          </p:cNvSpPr>
          <p:nvPr/>
        </p:nvSpPr>
        <p:spPr bwMode="gray">
          <a:xfrm flipH="1">
            <a:off x="8134350"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 name="Rectangle 3"/>
          <p:cNvSpPr/>
          <p:nvPr/>
        </p:nvSpPr>
        <p:spPr>
          <a:xfrm>
            <a:off x="277526" y="1143000"/>
            <a:ext cx="8640917" cy="369332"/>
          </a:xfrm>
          <a:prstGeom prst="rect">
            <a:avLst/>
          </a:prstGeom>
        </p:spPr>
        <p:txBody>
          <a:bodyPr wrap="square">
            <a:spAutoFit/>
          </a:bodyPr>
          <a:lstStyle/>
          <a:p>
            <a:pPr algn="just"/>
            <a:r>
              <a:rPr lang="en-US" b="1" smtClean="0">
                <a:solidFill>
                  <a:schemeClr val="tx2"/>
                </a:solidFill>
              </a:rPr>
              <a:t>TÁC DỤNG CỦA VIỆC THƯỜNG XUYÊN QUẢN LÝ, SẮP XẾP HỒ SƠ</a:t>
            </a:r>
            <a:endParaRPr lang="en-US" b="1" dirty="0">
              <a:solidFill>
                <a:schemeClr val="tx2"/>
              </a:solidFill>
            </a:endParaRPr>
          </a:p>
        </p:txBody>
      </p:sp>
    </p:spTree>
    <p:extLst>
      <p:ext uri="{BB962C8B-B14F-4D97-AF65-F5344CB8AC3E}">
        <p14:creationId xmlns:p14="http://schemas.microsoft.com/office/powerpoint/2010/main" val="3010514995"/>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151732"/>
                                        </p:tgtEl>
                                        <p:attrNameLst>
                                          <p:attrName>style.visibility</p:attrName>
                                        </p:attrNameLst>
                                      </p:cBhvr>
                                      <p:to>
                                        <p:strVal val="visible"/>
                                      </p:to>
                                    </p:set>
                                    <p:anim calcmode="lin" valueType="num">
                                      <p:cBhvr>
                                        <p:cTn id="15" dur="500" fill="hold"/>
                                        <p:tgtEl>
                                          <p:spTgt spid="151732"/>
                                        </p:tgtEl>
                                        <p:attrNameLst>
                                          <p:attrName>ppt_w</p:attrName>
                                        </p:attrNameLst>
                                      </p:cBhvr>
                                      <p:tavLst>
                                        <p:tav tm="0">
                                          <p:val>
                                            <p:fltVal val="0"/>
                                          </p:val>
                                        </p:tav>
                                        <p:tav tm="100000">
                                          <p:val>
                                            <p:strVal val="#ppt_w"/>
                                          </p:val>
                                        </p:tav>
                                      </p:tavLst>
                                    </p:anim>
                                    <p:anim calcmode="lin" valueType="num">
                                      <p:cBhvr>
                                        <p:cTn id="16" dur="500" fill="hold"/>
                                        <p:tgtEl>
                                          <p:spTgt spid="151732"/>
                                        </p:tgtEl>
                                        <p:attrNameLst>
                                          <p:attrName>ppt_h</p:attrName>
                                        </p:attrNameLst>
                                      </p:cBhvr>
                                      <p:tavLst>
                                        <p:tav tm="0">
                                          <p:val>
                                            <p:fltVal val="0"/>
                                          </p:val>
                                        </p:tav>
                                        <p:tav tm="100000">
                                          <p:val>
                                            <p:strVal val="#ppt_h"/>
                                          </p:val>
                                        </p:tav>
                                      </p:tavLst>
                                    </p:anim>
                                    <p:animEffect transition="in" filter="fade">
                                      <p:cBhvr>
                                        <p:cTn id="17" dur="500"/>
                                        <p:tgtEl>
                                          <p:spTgt spid="151732"/>
                                        </p:tgtEl>
                                      </p:cBhvr>
                                    </p:animEffect>
                                    <p:anim calcmode="lin" valueType="num">
                                      <p:cBhvr>
                                        <p:cTn id="18" dur="500" fill="hold"/>
                                        <p:tgtEl>
                                          <p:spTgt spid="151732"/>
                                        </p:tgtEl>
                                        <p:attrNameLst>
                                          <p:attrName>ppt_x</p:attrName>
                                        </p:attrNameLst>
                                      </p:cBhvr>
                                      <p:tavLst>
                                        <p:tav tm="0">
                                          <p:val>
                                            <p:fltVal val="0.5"/>
                                          </p:val>
                                        </p:tav>
                                        <p:tav tm="100000">
                                          <p:val>
                                            <p:strVal val="#ppt_x"/>
                                          </p:val>
                                        </p:tav>
                                      </p:tavLst>
                                    </p:anim>
                                    <p:anim calcmode="lin" valueType="num">
                                      <p:cBhvr>
                                        <p:cTn id="19" dur="500" fill="hold"/>
                                        <p:tgtEl>
                                          <p:spTgt spid="151732"/>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151733"/>
                                        </p:tgtEl>
                                        <p:attrNameLst>
                                          <p:attrName>style.visibility</p:attrName>
                                        </p:attrNameLst>
                                      </p:cBhvr>
                                      <p:to>
                                        <p:strVal val="visible"/>
                                      </p:to>
                                    </p:set>
                                    <p:anim calcmode="lin" valueType="num">
                                      <p:cBhvr>
                                        <p:cTn id="23" dur="500" fill="hold"/>
                                        <p:tgtEl>
                                          <p:spTgt spid="151733"/>
                                        </p:tgtEl>
                                        <p:attrNameLst>
                                          <p:attrName>ppt_w</p:attrName>
                                        </p:attrNameLst>
                                      </p:cBhvr>
                                      <p:tavLst>
                                        <p:tav tm="0">
                                          <p:val>
                                            <p:fltVal val="0"/>
                                          </p:val>
                                        </p:tav>
                                        <p:tav tm="100000">
                                          <p:val>
                                            <p:strVal val="#ppt_w"/>
                                          </p:val>
                                        </p:tav>
                                      </p:tavLst>
                                    </p:anim>
                                    <p:anim calcmode="lin" valueType="num">
                                      <p:cBhvr>
                                        <p:cTn id="24" dur="500" fill="hold"/>
                                        <p:tgtEl>
                                          <p:spTgt spid="151733"/>
                                        </p:tgtEl>
                                        <p:attrNameLst>
                                          <p:attrName>ppt_h</p:attrName>
                                        </p:attrNameLst>
                                      </p:cBhvr>
                                      <p:tavLst>
                                        <p:tav tm="0">
                                          <p:val>
                                            <p:fltVal val="0"/>
                                          </p:val>
                                        </p:tav>
                                        <p:tav tm="100000">
                                          <p:val>
                                            <p:strVal val="#ppt_h"/>
                                          </p:val>
                                        </p:tav>
                                      </p:tavLst>
                                    </p:anim>
                                    <p:animEffect transition="in" filter="fade">
                                      <p:cBhvr>
                                        <p:cTn id="25" dur="500"/>
                                        <p:tgtEl>
                                          <p:spTgt spid="151733"/>
                                        </p:tgtEl>
                                      </p:cBhvr>
                                    </p:animEffect>
                                    <p:anim calcmode="lin" valueType="num">
                                      <p:cBhvr>
                                        <p:cTn id="26" dur="500" fill="hold"/>
                                        <p:tgtEl>
                                          <p:spTgt spid="151733"/>
                                        </p:tgtEl>
                                        <p:attrNameLst>
                                          <p:attrName>ppt_x</p:attrName>
                                        </p:attrNameLst>
                                      </p:cBhvr>
                                      <p:tavLst>
                                        <p:tav tm="0">
                                          <p:val>
                                            <p:fltVal val="0.5"/>
                                          </p:val>
                                        </p:tav>
                                        <p:tav tm="100000">
                                          <p:val>
                                            <p:strVal val="#ppt_x"/>
                                          </p:val>
                                        </p:tav>
                                      </p:tavLst>
                                    </p:anim>
                                    <p:anim calcmode="lin" valueType="num">
                                      <p:cBhvr>
                                        <p:cTn id="27" dur="500" fill="hold"/>
                                        <p:tgtEl>
                                          <p:spTgt spid="151733"/>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anim calcmode="lin" valueType="num">
                                      <p:cBhvr>
                                        <p:cTn id="34" dur="500" fill="hold"/>
                                        <p:tgtEl>
                                          <p:spTgt spid="5"/>
                                        </p:tgtEl>
                                        <p:attrNameLst>
                                          <p:attrName>ppt_x</p:attrName>
                                        </p:attrNameLst>
                                      </p:cBhvr>
                                      <p:tavLst>
                                        <p:tav tm="0">
                                          <p:val>
                                            <p:fltVal val="0.5"/>
                                          </p:val>
                                        </p:tav>
                                        <p:tav tm="100000">
                                          <p:val>
                                            <p:strVal val="#ppt_x"/>
                                          </p:val>
                                        </p:tav>
                                      </p:tavLst>
                                    </p:anim>
                                    <p:anim calcmode="lin" valueType="num">
                                      <p:cBhvr>
                                        <p:cTn id="35" dur="500" fill="hold"/>
                                        <p:tgtEl>
                                          <p:spTgt spid="5"/>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151734"/>
                                        </p:tgtEl>
                                        <p:attrNameLst>
                                          <p:attrName>style.visibility</p:attrName>
                                        </p:attrNameLst>
                                      </p:cBhvr>
                                      <p:to>
                                        <p:strVal val="visible"/>
                                      </p:to>
                                    </p:set>
                                    <p:anim calcmode="lin" valueType="num">
                                      <p:cBhvr>
                                        <p:cTn id="39" dur="500" fill="hold"/>
                                        <p:tgtEl>
                                          <p:spTgt spid="151734"/>
                                        </p:tgtEl>
                                        <p:attrNameLst>
                                          <p:attrName>ppt_w</p:attrName>
                                        </p:attrNameLst>
                                      </p:cBhvr>
                                      <p:tavLst>
                                        <p:tav tm="0">
                                          <p:val>
                                            <p:fltVal val="0"/>
                                          </p:val>
                                        </p:tav>
                                        <p:tav tm="100000">
                                          <p:val>
                                            <p:strVal val="#ppt_w"/>
                                          </p:val>
                                        </p:tav>
                                      </p:tavLst>
                                    </p:anim>
                                    <p:anim calcmode="lin" valueType="num">
                                      <p:cBhvr>
                                        <p:cTn id="40" dur="500" fill="hold"/>
                                        <p:tgtEl>
                                          <p:spTgt spid="151734"/>
                                        </p:tgtEl>
                                        <p:attrNameLst>
                                          <p:attrName>ppt_h</p:attrName>
                                        </p:attrNameLst>
                                      </p:cBhvr>
                                      <p:tavLst>
                                        <p:tav tm="0">
                                          <p:val>
                                            <p:fltVal val="0"/>
                                          </p:val>
                                        </p:tav>
                                        <p:tav tm="100000">
                                          <p:val>
                                            <p:strVal val="#ppt_h"/>
                                          </p:val>
                                        </p:tav>
                                      </p:tavLst>
                                    </p:anim>
                                    <p:animEffect transition="in" filter="fade">
                                      <p:cBhvr>
                                        <p:cTn id="41" dur="500"/>
                                        <p:tgtEl>
                                          <p:spTgt spid="151734"/>
                                        </p:tgtEl>
                                      </p:cBhvr>
                                    </p:animEffect>
                                    <p:anim calcmode="lin" valueType="num">
                                      <p:cBhvr>
                                        <p:cTn id="42" dur="500" fill="hold"/>
                                        <p:tgtEl>
                                          <p:spTgt spid="151734"/>
                                        </p:tgtEl>
                                        <p:attrNameLst>
                                          <p:attrName>ppt_x</p:attrName>
                                        </p:attrNameLst>
                                      </p:cBhvr>
                                      <p:tavLst>
                                        <p:tav tm="0">
                                          <p:val>
                                            <p:fltVal val="0.5"/>
                                          </p:val>
                                        </p:tav>
                                        <p:tav tm="100000">
                                          <p:val>
                                            <p:strVal val="#ppt_x"/>
                                          </p:val>
                                        </p:tav>
                                      </p:tavLst>
                                    </p:anim>
                                    <p:anim calcmode="lin" valueType="num">
                                      <p:cBhvr>
                                        <p:cTn id="43" dur="500" fill="hold"/>
                                        <p:tgtEl>
                                          <p:spTgt spid="151734"/>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anim calcmode="lin" valueType="num">
                                      <p:cBhvr>
                                        <p:cTn id="50" dur="500" fill="hold"/>
                                        <p:tgtEl>
                                          <p:spTgt spid="2"/>
                                        </p:tgtEl>
                                        <p:attrNameLst>
                                          <p:attrName>ppt_x</p:attrName>
                                        </p:attrNameLst>
                                      </p:cBhvr>
                                      <p:tavLst>
                                        <p:tav tm="0">
                                          <p:val>
                                            <p:fltVal val="0.5"/>
                                          </p:val>
                                        </p:tav>
                                        <p:tav tm="100000">
                                          <p:val>
                                            <p:strVal val="#ppt_x"/>
                                          </p:val>
                                        </p:tav>
                                      </p:tavLst>
                                    </p:anim>
                                    <p:anim calcmode="lin" valueType="num">
                                      <p:cBhvr>
                                        <p:cTn id="51" dur="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732" grpId="0"/>
      <p:bldP spid="151733" grpId="0"/>
      <p:bldP spid="1517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95"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17" name="Rectangle 2"/>
          <p:cNvSpPr>
            <a:spLocks noGrp="1" noChangeArrowheads="1"/>
          </p:cNvSpPr>
          <p:nvPr>
            <p:ph type="title"/>
          </p:nvPr>
        </p:nvSpPr>
        <p:spPr>
          <a:xfrm>
            <a:off x="914400" y="304800"/>
            <a:ext cx="7162800" cy="685800"/>
          </a:xfrm>
        </p:spPr>
        <p:txBody>
          <a:bodyPr/>
          <a:lstStyle/>
          <a:p>
            <a:r>
              <a:rPr lang="en-US" smtClean="0"/>
              <a:t>2. QUẢN LÝ, SẮP XẾP HỒ SƠ</a:t>
            </a:r>
            <a:endParaRPr lang="en-US"/>
          </a:p>
        </p:txBody>
      </p:sp>
      <p:sp>
        <p:nvSpPr>
          <p:cNvPr id="2" name="Rectangle 1"/>
          <p:cNvSpPr/>
          <p:nvPr/>
        </p:nvSpPr>
        <p:spPr>
          <a:xfrm>
            <a:off x="762000" y="1728347"/>
            <a:ext cx="7543800" cy="3453253"/>
          </a:xfrm>
          <a:prstGeom prst="rect">
            <a:avLst/>
          </a:prstGeom>
        </p:spPr>
        <p:txBody>
          <a:bodyPr wrap="square">
            <a:spAutoFit/>
          </a:bodyPr>
          <a:lstStyle/>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Lập danh mục tất cả các loại hồ sơ giấy</a:t>
            </a:r>
          </a:p>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Danh mục gồm các cột: STT; Tên HS; Người lập; Người được đọc HS; Vị trí cất HS; Dạng HS (gồm văn bản; trong máy tính; đĩa CD hay ổ cứng di động); Ngày phát sinh HS; Ngày cất HS</a:t>
            </a:r>
          </a:p>
          <a:p>
            <a:pPr marL="342900" indent="-342900" algn="just" fontAlgn="base">
              <a:spcBef>
                <a:spcPct val="20000"/>
              </a:spcBef>
              <a:spcAft>
                <a:spcPct val="0"/>
              </a:spcAft>
              <a:buClr>
                <a:schemeClr val="hlink"/>
              </a:buClr>
              <a:buFont typeface="Wingdings" pitchFamily="2" charset="2"/>
              <a:buChar char="v"/>
            </a:pPr>
            <a:r>
              <a:rPr lang="en-US" sz="2600" b="1">
                <a:solidFill>
                  <a:schemeClr val="tx2"/>
                </a:solidFill>
              </a:rPr>
              <a:t>Thường xuyên 2 tuần 1 lần, bạn phải cập nhật danh mục HS và cập nhật giấy tờ vào hồ sơ liên quan</a:t>
            </a:r>
            <a:endParaRPr lang="en-US" sz="2600" b="1" dirty="0">
              <a:solidFill>
                <a:schemeClr val="tx2"/>
              </a:solidFill>
            </a:endParaRPr>
          </a:p>
        </p:txBody>
      </p:sp>
    </p:spTree>
    <p:extLst>
      <p:ext uri="{BB962C8B-B14F-4D97-AF65-F5344CB8AC3E}">
        <p14:creationId xmlns:p14="http://schemas.microsoft.com/office/powerpoint/2010/main" val="111069283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Oval 2"/>
          <p:cNvSpPr>
            <a:spLocks noChangeArrowheads="1"/>
          </p:cNvSpPr>
          <p:nvPr/>
        </p:nvSpPr>
        <p:spPr bwMode="gray">
          <a:xfrm>
            <a:off x="2590800" y="1828800"/>
            <a:ext cx="3810000" cy="3810000"/>
          </a:xfrm>
          <a:prstGeom prst="ellipse">
            <a:avLst/>
          </a:prstGeom>
          <a:solidFill>
            <a:srgbClr val="0070C0">
              <a:alpha val="39999"/>
            </a:srgbClr>
          </a:solidFill>
          <a:ln>
            <a:noFill/>
          </a:ln>
          <a:effectLst/>
        </p:spPr>
        <p:txBody>
          <a:bodyPr wrap="none" anchor="ctr"/>
          <a:lstStyle/>
          <a:p>
            <a:endParaRPr lang="vi-VN"/>
          </a:p>
        </p:txBody>
      </p:sp>
      <p:sp>
        <p:nvSpPr>
          <p:cNvPr id="38915" name="Oval 3"/>
          <p:cNvSpPr>
            <a:spLocks noChangeArrowheads="1"/>
          </p:cNvSpPr>
          <p:nvPr/>
        </p:nvSpPr>
        <p:spPr bwMode="gray">
          <a:xfrm>
            <a:off x="3431949" y="2016218"/>
            <a:ext cx="1006926" cy="879382"/>
          </a:xfrm>
          <a:prstGeom prst="ellipse">
            <a:avLst/>
          </a:prstGeom>
          <a:solidFill>
            <a:srgbClr val="FFFFFF"/>
          </a:solidFill>
          <a:ln w="76200" algn="ctr">
            <a:solidFill>
              <a:schemeClr val="accent4"/>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4"/>
                </a:solidFill>
                <a:cs typeface="Arial" charset="0"/>
              </a:rPr>
              <a:t>1</a:t>
            </a:r>
            <a:endParaRPr lang="en-US" sz="3200" b="1">
              <a:solidFill>
                <a:schemeClr val="accent4"/>
              </a:solidFill>
              <a:cs typeface="Arial" charset="0"/>
            </a:endParaRPr>
          </a:p>
        </p:txBody>
      </p:sp>
      <p:sp>
        <p:nvSpPr>
          <p:cNvPr id="38917" name="AutoShape 5"/>
          <p:cNvSpPr>
            <a:spLocks/>
          </p:cNvSpPr>
          <p:nvPr/>
        </p:nvSpPr>
        <p:spPr bwMode="auto">
          <a:xfrm>
            <a:off x="6319837" y="1645444"/>
            <a:ext cx="2557462" cy="366712"/>
          </a:xfrm>
          <a:prstGeom prst="accentCallout2">
            <a:avLst>
              <a:gd name="adj1" fmla="val 31167"/>
              <a:gd name="adj2" fmla="val -3894"/>
              <a:gd name="adj3" fmla="val 31167"/>
              <a:gd name="adj4" fmla="val -14681"/>
              <a:gd name="adj5" fmla="val 182173"/>
              <a:gd name="adj6" fmla="val -27950"/>
            </a:avLst>
          </a:prstGeom>
          <a:noFill/>
          <a:ln w="9525">
            <a:solidFill>
              <a:schemeClr val="folHlink"/>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ln>
                  <a:solidFill>
                    <a:srgbClr val="FFC000"/>
                  </a:solidFill>
                </a:ln>
                <a:solidFill>
                  <a:schemeClr val="accent6"/>
                </a:solidFill>
                <a:latin typeface="Arial" pitchFamily="34" charset="0"/>
                <a:cs typeface="Arial" pitchFamily="34" charset="0"/>
              </a:rPr>
              <a:t>4. Sao </a:t>
            </a:r>
            <a:r>
              <a:rPr lang="en-US" sz="2000" b="1">
                <a:ln>
                  <a:solidFill>
                    <a:srgbClr val="FFC000"/>
                  </a:solidFill>
                </a:ln>
                <a:solidFill>
                  <a:schemeClr val="accent6"/>
                </a:solidFill>
                <a:latin typeface="Arial" pitchFamily="34" charset="0"/>
                <a:cs typeface="Arial" pitchFamily="34" charset="0"/>
              </a:rPr>
              <a:t>lưu dữ liệu định kỳ</a:t>
            </a:r>
            <a:endParaRPr lang="en-US" sz="2000" b="1" dirty="0">
              <a:ln>
                <a:solidFill>
                  <a:srgbClr val="FFC000"/>
                </a:solidFill>
              </a:ln>
              <a:solidFill>
                <a:schemeClr val="accent6"/>
              </a:solidFill>
              <a:latin typeface="Arial" pitchFamily="34" charset="0"/>
              <a:cs typeface="Arial" pitchFamily="34" charset="0"/>
            </a:endParaRPr>
          </a:p>
        </p:txBody>
      </p:sp>
      <p:sp>
        <p:nvSpPr>
          <p:cNvPr id="38918" name="AutoShape 6"/>
          <p:cNvSpPr>
            <a:spLocks/>
          </p:cNvSpPr>
          <p:nvPr/>
        </p:nvSpPr>
        <p:spPr bwMode="auto">
          <a:xfrm>
            <a:off x="54419" y="1774825"/>
            <a:ext cx="2458816" cy="434975"/>
          </a:xfrm>
          <a:prstGeom prst="accentCallout2">
            <a:avLst>
              <a:gd name="adj1" fmla="val 26278"/>
              <a:gd name="adj2" fmla="val 104782"/>
              <a:gd name="adj3" fmla="val 26278"/>
              <a:gd name="adj4" fmla="val 124898"/>
              <a:gd name="adj5" fmla="val 100755"/>
              <a:gd name="adj6" fmla="val 139833"/>
            </a:avLst>
          </a:prstGeom>
          <a:noFill/>
          <a:ln w="9525">
            <a:solidFill>
              <a:schemeClr val="hlink"/>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smtClean="0">
                <a:solidFill>
                  <a:srgbClr val="7030A0"/>
                </a:solidFill>
                <a:latin typeface="Arial" pitchFamily="34" charset="0"/>
                <a:cs typeface="Arial" pitchFamily="34" charset="0"/>
              </a:rPr>
              <a:t>1. Thiết </a:t>
            </a:r>
            <a:r>
              <a:rPr lang="en-US" b="1">
                <a:solidFill>
                  <a:srgbClr val="7030A0"/>
                </a:solidFill>
                <a:latin typeface="Arial" pitchFamily="34" charset="0"/>
                <a:cs typeface="Arial" pitchFamily="34" charset="0"/>
              </a:rPr>
              <a:t>lập các thư mục theo chủ đề và thời gian</a:t>
            </a:r>
            <a:endParaRPr lang="en-US" b="1" dirty="0">
              <a:solidFill>
                <a:srgbClr val="7030A0"/>
              </a:solidFill>
              <a:latin typeface="Arial" pitchFamily="34" charset="0"/>
              <a:cs typeface="Arial" pitchFamily="34" charset="0"/>
            </a:endParaRPr>
          </a:p>
        </p:txBody>
      </p:sp>
      <p:sp>
        <p:nvSpPr>
          <p:cNvPr id="38919" name="AutoShape 7"/>
          <p:cNvSpPr>
            <a:spLocks/>
          </p:cNvSpPr>
          <p:nvPr/>
        </p:nvSpPr>
        <p:spPr bwMode="auto">
          <a:xfrm>
            <a:off x="152400" y="3070225"/>
            <a:ext cx="2133600" cy="434975"/>
          </a:xfrm>
          <a:prstGeom prst="accentCallout2">
            <a:avLst>
              <a:gd name="adj1" fmla="val 26278"/>
              <a:gd name="adj2" fmla="val 104782"/>
              <a:gd name="adj3" fmla="val 26278"/>
              <a:gd name="adj4" fmla="val 126296"/>
              <a:gd name="adj5" fmla="val 48542"/>
              <a:gd name="adj6" fmla="val 137250"/>
            </a:avLst>
          </a:prstGeom>
          <a:noFill/>
          <a:ln w="9525">
            <a:solidFill>
              <a:schemeClr val="accent2"/>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a:solidFill>
                  <a:schemeClr val="accent2">
                    <a:lumMod val="50000"/>
                  </a:schemeClr>
                </a:solidFill>
                <a:latin typeface="Arial" pitchFamily="34" charset="0"/>
                <a:cs typeface="Arial" pitchFamily="34" charset="0"/>
              </a:rPr>
              <a:t>2. Quản lý các thông tin đầu vào là các thông tin chưa xử lý</a:t>
            </a:r>
            <a:endParaRPr lang="en-US" b="1" dirty="0">
              <a:solidFill>
                <a:schemeClr val="accent2">
                  <a:lumMod val="50000"/>
                </a:schemeClr>
              </a:solidFill>
              <a:latin typeface="Arial" pitchFamily="34" charset="0"/>
              <a:cs typeface="Arial" pitchFamily="34" charset="0"/>
            </a:endParaRPr>
          </a:p>
        </p:txBody>
      </p:sp>
      <p:sp>
        <p:nvSpPr>
          <p:cNvPr id="38920" name="AutoShape 8"/>
          <p:cNvSpPr>
            <a:spLocks/>
          </p:cNvSpPr>
          <p:nvPr/>
        </p:nvSpPr>
        <p:spPr bwMode="auto">
          <a:xfrm>
            <a:off x="152400" y="4756943"/>
            <a:ext cx="2360835" cy="392113"/>
          </a:xfrm>
          <a:prstGeom prst="accentCallout2">
            <a:avLst>
              <a:gd name="adj1" fmla="val 29148"/>
              <a:gd name="adj2" fmla="val 105046"/>
              <a:gd name="adj3" fmla="val 29148"/>
              <a:gd name="adj4" fmla="val 105046"/>
              <a:gd name="adj5" fmla="val -105622"/>
              <a:gd name="adj6" fmla="val 129515"/>
            </a:avLst>
          </a:prstGeom>
          <a:noFill/>
          <a:ln w="9525">
            <a:solidFill>
              <a:schemeClr val="accent1"/>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b="1" smtClean="0">
                <a:solidFill>
                  <a:srgbClr val="FF0000"/>
                </a:solidFill>
                <a:latin typeface="Arial" pitchFamily="34" charset="0"/>
                <a:cs typeface="Arial" pitchFamily="34" charset="0"/>
              </a:rPr>
              <a:t>3. Lưu </a:t>
            </a:r>
            <a:r>
              <a:rPr lang="en-US" b="1">
                <a:solidFill>
                  <a:srgbClr val="FF0000"/>
                </a:solidFill>
                <a:latin typeface="Arial" pitchFamily="34" charset="0"/>
                <a:cs typeface="Arial" pitchFamily="34" charset="0"/>
              </a:rPr>
              <a:t>các thông tin cần xóa để có thể tham khảo lại, chỉ xóa sau một thời gian nhất định (một quý hay một học kỳ)</a:t>
            </a:r>
            <a:endParaRPr lang="en-US" b="1" dirty="0">
              <a:solidFill>
                <a:srgbClr val="FF0000"/>
              </a:solidFill>
              <a:latin typeface="Arial" pitchFamily="34" charset="0"/>
              <a:cs typeface="Arial" pitchFamily="34" charset="0"/>
            </a:endParaRPr>
          </a:p>
        </p:txBody>
      </p:sp>
      <p:sp>
        <p:nvSpPr>
          <p:cNvPr id="38923" name="Oval 11"/>
          <p:cNvSpPr>
            <a:spLocks noChangeArrowheads="1"/>
          </p:cNvSpPr>
          <p:nvPr/>
        </p:nvSpPr>
        <p:spPr bwMode="gray">
          <a:xfrm>
            <a:off x="4648200" y="2057400"/>
            <a:ext cx="1006926" cy="879381"/>
          </a:xfrm>
          <a:prstGeom prst="ellipse">
            <a:avLst/>
          </a:prstGeom>
          <a:solidFill>
            <a:srgbClr val="FFFFFF"/>
          </a:solidFill>
          <a:ln w="76200" algn="ctr">
            <a:solidFill>
              <a:schemeClr val="accent6">
                <a:lumMod val="60000"/>
                <a:lumOff val="40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6"/>
                </a:solidFill>
                <a:cs typeface="Arial" charset="0"/>
              </a:rPr>
              <a:t>4</a:t>
            </a:r>
            <a:endParaRPr lang="en-US" sz="3200" b="1">
              <a:solidFill>
                <a:schemeClr val="accent6"/>
              </a:solidFill>
              <a:cs typeface="Arial" charset="0"/>
            </a:endParaRPr>
          </a:p>
        </p:txBody>
      </p:sp>
      <p:sp>
        <p:nvSpPr>
          <p:cNvPr id="38925" name="Oval 13"/>
          <p:cNvSpPr>
            <a:spLocks noChangeArrowheads="1"/>
          </p:cNvSpPr>
          <p:nvPr/>
        </p:nvSpPr>
        <p:spPr bwMode="gray">
          <a:xfrm>
            <a:off x="2701926" y="2895600"/>
            <a:ext cx="1006926" cy="879382"/>
          </a:xfrm>
          <a:prstGeom prst="ellipse">
            <a:avLst/>
          </a:prstGeom>
          <a:solidFill>
            <a:srgbClr val="FFFFFF"/>
          </a:solidFill>
          <a:ln w="76200" algn="ctr">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chemeClr val="accent2"/>
                </a:solidFill>
                <a:cs typeface="Arial" charset="0"/>
              </a:rPr>
              <a:t>2</a:t>
            </a:r>
            <a:endParaRPr lang="en-US" sz="3200" b="1">
              <a:solidFill>
                <a:schemeClr val="accent2"/>
              </a:solidFill>
              <a:cs typeface="Arial" charset="0"/>
            </a:endParaRPr>
          </a:p>
        </p:txBody>
      </p:sp>
      <p:sp>
        <p:nvSpPr>
          <p:cNvPr id="38927" name="Oval 15"/>
          <p:cNvSpPr>
            <a:spLocks noChangeArrowheads="1"/>
          </p:cNvSpPr>
          <p:nvPr/>
        </p:nvSpPr>
        <p:spPr bwMode="gray">
          <a:xfrm>
            <a:off x="2895600" y="4073619"/>
            <a:ext cx="1006926" cy="879381"/>
          </a:xfrm>
          <a:prstGeom prst="ellipse">
            <a:avLst/>
          </a:prstGeom>
          <a:solidFill>
            <a:schemeClr val="bg1"/>
          </a:solidFill>
          <a:ln w="76200" algn="ctr">
            <a:solidFill>
              <a:schemeClr val="accent3"/>
            </a:solidFill>
            <a:round/>
            <a:headEnd/>
            <a:tailEnd/>
          </a:ln>
          <a:effectLst/>
          <a:extLst/>
        </p:spPr>
        <p:txBody>
          <a:bodyPr wrap="none" anchor="ctr"/>
          <a:lstStyle/>
          <a:p>
            <a:pPr algn="ctr"/>
            <a:r>
              <a:rPr lang="en-US" sz="3200" b="1" smtClean="0">
                <a:solidFill>
                  <a:schemeClr val="accent3"/>
                </a:solidFill>
                <a:cs typeface="Arial" charset="0"/>
              </a:rPr>
              <a:t>3</a:t>
            </a:r>
            <a:endParaRPr lang="en-US" sz="3200" b="1">
              <a:solidFill>
                <a:schemeClr val="accent3"/>
              </a:solidFill>
              <a:cs typeface="Arial" charset="0"/>
            </a:endParaRPr>
          </a:p>
        </p:txBody>
      </p:sp>
      <p:sp>
        <p:nvSpPr>
          <p:cNvPr id="38929" name="Oval 17"/>
          <p:cNvSpPr>
            <a:spLocks noChangeArrowheads="1"/>
          </p:cNvSpPr>
          <p:nvPr/>
        </p:nvSpPr>
        <p:spPr bwMode="gray">
          <a:xfrm>
            <a:off x="3810000" y="3070225"/>
            <a:ext cx="1382713" cy="1360488"/>
          </a:xfrm>
          <a:prstGeom prst="ellipse">
            <a:avLst/>
          </a:prstGeom>
          <a:solidFill>
            <a:srgbClr val="FFFFFF"/>
          </a:solidFill>
          <a:ln>
            <a:noFill/>
          </a:ln>
          <a:effectLst/>
          <a:extLst>
            <a:ext uri="{91240B29-F687-4F45-9708-019B960494DF}">
              <a14:hiddenLine xmlns:a14="http://schemas.microsoft.com/office/drawing/2010/main" w="76200" algn="ctr">
                <a:solidFill>
                  <a:schemeClr val="bg2"/>
                </a:solidFill>
                <a:round/>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endParaRPr lang="en-US"/>
          </a:p>
        </p:txBody>
      </p:sp>
      <p:sp>
        <p:nvSpPr>
          <p:cNvPr id="38930" name="AutoShape 18"/>
          <p:cNvSpPr>
            <a:spLocks/>
          </p:cNvSpPr>
          <p:nvPr/>
        </p:nvSpPr>
        <p:spPr bwMode="auto">
          <a:xfrm>
            <a:off x="6781800" y="2420069"/>
            <a:ext cx="2133600" cy="366712"/>
          </a:xfrm>
          <a:prstGeom prst="accentCallout2">
            <a:avLst>
              <a:gd name="adj1" fmla="val 31167"/>
              <a:gd name="adj2" fmla="val -3847"/>
              <a:gd name="adj3" fmla="val 31167"/>
              <a:gd name="adj4" fmla="val -12421"/>
              <a:gd name="adj5" fmla="val 182726"/>
              <a:gd name="adj6" fmla="val -29592"/>
            </a:avLst>
          </a:prstGeom>
          <a:noFill/>
          <a:ln w="9525">
            <a:solidFill>
              <a:srgbClr val="80808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solidFill>
                  <a:schemeClr val="bg1">
                    <a:lumMod val="50000"/>
                  </a:schemeClr>
                </a:solidFill>
                <a:latin typeface="Arial" pitchFamily="34" charset="0"/>
                <a:cs typeface="Arial" pitchFamily="34" charset="0"/>
              </a:rPr>
              <a:t>5. Định </a:t>
            </a:r>
            <a:r>
              <a:rPr lang="en-US" sz="2000" b="1">
                <a:solidFill>
                  <a:schemeClr val="bg1">
                    <a:lumMod val="50000"/>
                  </a:schemeClr>
                </a:solidFill>
                <a:latin typeface="Arial" pitchFamily="34" charset="0"/>
                <a:cs typeface="Arial" pitchFamily="34" charset="0"/>
              </a:rPr>
              <a:t>kỳ backup dữ </a:t>
            </a:r>
            <a:r>
              <a:rPr lang="en-US" sz="2000" b="1" smtClean="0">
                <a:solidFill>
                  <a:schemeClr val="bg1">
                    <a:lumMod val="50000"/>
                  </a:schemeClr>
                </a:solidFill>
                <a:latin typeface="Arial" pitchFamily="34" charset="0"/>
                <a:cs typeface="Arial" pitchFamily="34" charset="0"/>
              </a:rPr>
              <a:t>liệu</a:t>
            </a:r>
            <a:endParaRPr lang="en-US" sz="2000" b="1">
              <a:solidFill>
                <a:schemeClr val="bg1">
                  <a:lumMod val="50000"/>
                </a:schemeClr>
              </a:solidFill>
              <a:latin typeface="Arial" pitchFamily="34" charset="0"/>
              <a:cs typeface="Arial" pitchFamily="34" charset="0"/>
            </a:endParaRPr>
          </a:p>
        </p:txBody>
      </p:sp>
      <p:sp>
        <p:nvSpPr>
          <p:cNvPr id="38931" name="Oval 19"/>
          <p:cNvSpPr>
            <a:spLocks noChangeArrowheads="1"/>
          </p:cNvSpPr>
          <p:nvPr/>
        </p:nvSpPr>
        <p:spPr bwMode="gray">
          <a:xfrm>
            <a:off x="5292498" y="2971800"/>
            <a:ext cx="1006926" cy="879381"/>
          </a:xfrm>
          <a:prstGeom prst="ellipse">
            <a:avLst/>
          </a:prstGeom>
          <a:solidFill>
            <a:srgbClr val="FFFFFF"/>
          </a:solidFill>
          <a:ln w="76200" algn="ctr">
            <a:solidFill>
              <a:srgbClr val="8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rgbClr val="808080"/>
                </a:solidFill>
                <a:cs typeface="Arial" charset="0"/>
              </a:rPr>
              <a:t>5</a:t>
            </a:r>
            <a:endParaRPr lang="en-US" sz="3200" b="1">
              <a:solidFill>
                <a:srgbClr val="808080"/>
              </a:solidFill>
              <a:cs typeface="Arial" charset="0"/>
            </a:endParaRPr>
          </a:p>
        </p:txBody>
      </p:sp>
      <p:sp>
        <p:nvSpPr>
          <p:cNvPr id="21" name="Oval 11"/>
          <p:cNvSpPr>
            <a:spLocks noChangeArrowheads="1"/>
          </p:cNvSpPr>
          <p:nvPr/>
        </p:nvSpPr>
        <p:spPr bwMode="gray">
          <a:xfrm>
            <a:off x="3962400" y="4648200"/>
            <a:ext cx="1006926" cy="879381"/>
          </a:xfrm>
          <a:prstGeom prst="ellipse">
            <a:avLst/>
          </a:prstGeom>
          <a:solidFill>
            <a:srgbClr val="FFFFFF"/>
          </a:solidFill>
          <a:ln w="762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smtClean="0">
                <a:solidFill>
                  <a:srgbClr val="0070C0"/>
                </a:solidFill>
              </a:rPr>
              <a:t>7</a:t>
            </a:r>
            <a:endParaRPr lang="vi-VN" sz="3200">
              <a:solidFill>
                <a:srgbClr val="0070C0"/>
              </a:solidFill>
            </a:endParaRPr>
          </a:p>
        </p:txBody>
      </p:sp>
      <p:sp>
        <p:nvSpPr>
          <p:cNvPr id="25" name="Oval 19"/>
          <p:cNvSpPr>
            <a:spLocks noChangeArrowheads="1"/>
          </p:cNvSpPr>
          <p:nvPr/>
        </p:nvSpPr>
        <p:spPr bwMode="gray">
          <a:xfrm>
            <a:off x="5105400" y="4073619"/>
            <a:ext cx="1006926" cy="879381"/>
          </a:xfrm>
          <a:prstGeom prst="ellipse">
            <a:avLst/>
          </a:prstGeom>
          <a:solidFill>
            <a:srgbClr val="FFFFFF"/>
          </a:solidFill>
          <a:ln w="76200" algn="ctr">
            <a:solidFill>
              <a:srgbClr val="C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3200" b="1" smtClean="0">
                <a:solidFill>
                  <a:srgbClr val="C00000"/>
                </a:solidFill>
              </a:rPr>
              <a:t>6</a:t>
            </a:r>
            <a:endParaRPr lang="vi-VN" sz="3200" b="1">
              <a:solidFill>
                <a:srgbClr val="C00000"/>
              </a:solidFill>
            </a:endParaRPr>
          </a:p>
        </p:txBody>
      </p:sp>
      <p:sp>
        <p:nvSpPr>
          <p:cNvPr id="26" name="AutoShape 18"/>
          <p:cNvSpPr>
            <a:spLocks/>
          </p:cNvSpPr>
          <p:nvPr/>
        </p:nvSpPr>
        <p:spPr bwMode="auto">
          <a:xfrm>
            <a:off x="6781800" y="3930262"/>
            <a:ext cx="2133600" cy="366712"/>
          </a:xfrm>
          <a:prstGeom prst="accentCallout2">
            <a:avLst>
              <a:gd name="adj1" fmla="val 31167"/>
              <a:gd name="adj2" fmla="val -3847"/>
              <a:gd name="adj3" fmla="val 31167"/>
              <a:gd name="adj4" fmla="val -12421"/>
              <a:gd name="adj5" fmla="val 124737"/>
              <a:gd name="adj6" fmla="val -32597"/>
            </a:avLst>
          </a:prstGeom>
          <a:noFill/>
          <a:ln w="9525">
            <a:solidFill>
              <a:srgbClr val="C0000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endParaRPr lang="en-US" sz="2000" b="1">
              <a:solidFill>
                <a:srgbClr val="C00000"/>
              </a:solidFill>
              <a:latin typeface="Arial" pitchFamily="34" charset="0"/>
              <a:cs typeface="Arial" pitchFamily="34" charset="0"/>
            </a:endParaRPr>
          </a:p>
          <a:p>
            <a:pPr algn="just"/>
            <a:r>
              <a:rPr lang="en-US" sz="2000" b="1" smtClean="0">
                <a:solidFill>
                  <a:srgbClr val="C00000"/>
                </a:solidFill>
                <a:latin typeface="Arial" pitchFamily="34" charset="0"/>
                <a:cs typeface="Arial" pitchFamily="34" charset="0"/>
              </a:rPr>
              <a:t>6. Cài </a:t>
            </a:r>
            <a:r>
              <a:rPr lang="en-US" sz="2000" b="1">
                <a:solidFill>
                  <a:srgbClr val="C00000"/>
                </a:solidFill>
                <a:latin typeface="Arial" pitchFamily="34" charset="0"/>
                <a:cs typeface="Arial" pitchFamily="34" charset="0"/>
              </a:rPr>
              <a:t>đặt phần mềm diệt virus có bản quyền, đặt lịch quét virus hàng ngày</a:t>
            </a:r>
          </a:p>
          <a:p>
            <a:pPr algn="just"/>
            <a:endParaRPr lang="en-US" sz="2000" b="1" dirty="0">
              <a:solidFill>
                <a:srgbClr val="C00000"/>
              </a:solidFill>
              <a:latin typeface="Arial" pitchFamily="34" charset="0"/>
              <a:cs typeface="Arial" pitchFamily="34" charset="0"/>
            </a:endParaRPr>
          </a:p>
        </p:txBody>
      </p:sp>
      <p:sp>
        <p:nvSpPr>
          <p:cNvPr id="28" name="AutoShape 18"/>
          <p:cNvSpPr>
            <a:spLocks/>
          </p:cNvSpPr>
          <p:nvPr/>
        </p:nvSpPr>
        <p:spPr bwMode="auto">
          <a:xfrm>
            <a:off x="5804821" y="5455444"/>
            <a:ext cx="3110579" cy="366712"/>
          </a:xfrm>
          <a:prstGeom prst="accentCallout2">
            <a:avLst>
              <a:gd name="adj1" fmla="val 31167"/>
              <a:gd name="adj2" fmla="val -3847"/>
              <a:gd name="adj3" fmla="val 31167"/>
              <a:gd name="adj4" fmla="val -12421"/>
              <a:gd name="adj5" fmla="val -63727"/>
              <a:gd name="adj6" fmla="val -27672"/>
            </a:avLst>
          </a:prstGeom>
          <a:noFill/>
          <a:ln w="9525">
            <a:solidFill>
              <a:srgbClr val="0070C0"/>
            </a:solidFill>
            <a:miter lim="800000"/>
            <a:headEnd/>
            <a:tailEnd type="diamond" w="med" len="med"/>
          </a:ln>
          <a:effectLst/>
          <a:extLst>
            <a:ext uri="{909E8E84-426E-40DD-AFC4-6F175D3DCCD1}">
              <a14:hiddenFill xmlns:a14="http://schemas.microsoft.com/office/drawing/2010/main">
                <a:solidFill>
                  <a:srgbClr val="CCCC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z="2000" b="1" smtClean="0">
                <a:solidFill>
                  <a:schemeClr val="accent1"/>
                </a:solidFill>
                <a:latin typeface="Arial" pitchFamily="34" charset="0"/>
                <a:cs typeface="Arial" pitchFamily="34" charset="0"/>
              </a:rPr>
              <a:t>7. Không </a:t>
            </a:r>
            <a:r>
              <a:rPr lang="en-US" sz="2000" b="1">
                <a:solidFill>
                  <a:schemeClr val="accent1"/>
                </a:solidFill>
                <a:latin typeface="Arial" pitchFamily="34" charset="0"/>
                <a:cs typeface="Arial" pitchFamily="34" charset="0"/>
              </a:rPr>
              <a:t>lưu hồ sơ trong ổ C của máy tính</a:t>
            </a:r>
            <a:endParaRPr lang="en-US" sz="2000" b="1" dirty="0">
              <a:solidFill>
                <a:schemeClr val="accent1"/>
              </a:solidFill>
              <a:latin typeface="Arial" pitchFamily="34" charset="0"/>
              <a:cs typeface="Arial" pitchFamily="34" charset="0"/>
            </a:endParaRPr>
          </a:p>
        </p:txBody>
      </p:sp>
      <p:sp>
        <p:nvSpPr>
          <p:cNvPr id="30" name="Rectangle 2"/>
          <p:cNvSpPr>
            <a:spLocks noGrp="1" noChangeArrowheads="1"/>
          </p:cNvSpPr>
          <p:nvPr>
            <p:ph type="title"/>
          </p:nvPr>
        </p:nvSpPr>
        <p:spPr>
          <a:xfrm>
            <a:off x="914400" y="304800"/>
            <a:ext cx="7162800" cy="685800"/>
          </a:xfrm>
        </p:spPr>
        <p:txBody>
          <a:bodyPr/>
          <a:lstStyle/>
          <a:p>
            <a:r>
              <a:rPr lang="en-US" smtClean="0"/>
              <a:t>2. QUẢN LÝ, SẮP XẾP HỒ SƠ</a:t>
            </a:r>
            <a:endParaRPr lang="en-US"/>
          </a:p>
        </p:txBody>
      </p:sp>
      <p:sp>
        <p:nvSpPr>
          <p:cNvPr id="31" name="Freeform 17"/>
          <p:cNvSpPr>
            <a:spLocks/>
          </p:cNvSpPr>
          <p:nvPr/>
        </p:nvSpPr>
        <p:spPr bwMode="gray">
          <a:xfrm flipH="1">
            <a:off x="8534400" y="198438"/>
            <a:ext cx="381000" cy="354012"/>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69 h 834"/>
              <a:gd name="T10" fmla="*/ 339786 w 832"/>
              <a:gd name="T11" fmla="*/ 353163 h 834"/>
              <a:gd name="T12" fmla="*/ 48541 w 832"/>
              <a:gd name="T13" fmla="*/ 354012 h 834"/>
              <a:gd name="T14" fmla="*/ 458 w 832"/>
              <a:gd name="T15" fmla="*/ 309442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 name="Rectangle 3"/>
          <p:cNvSpPr/>
          <p:nvPr/>
        </p:nvSpPr>
        <p:spPr>
          <a:xfrm>
            <a:off x="1240401" y="914400"/>
            <a:ext cx="6521910" cy="400110"/>
          </a:xfrm>
          <a:prstGeom prst="rect">
            <a:avLst/>
          </a:prstGeom>
        </p:spPr>
        <p:txBody>
          <a:bodyPr wrap="square">
            <a:spAutoFit/>
          </a:bodyPr>
          <a:lstStyle/>
          <a:p>
            <a:r>
              <a:rPr lang="en-US" sz="2000" b="1" smtClean="0">
                <a:solidFill>
                  <a:schemeClr val="tx2"/>
                </a:solidFill>
              </a:rPr>
              <a:t>QUẢN LÝ HỒ SƠ TRONG MÁY TÍNH VÀ CÁC Ổ ĐĨA</a:t>
            </a:r>
            <a:endParaRPr lang="en-US" sz="2000" b="1">
              <a:solidFill>
                <a:schemeClr val="tx2"/>
              </a:solidFill>
            </a:endParaRPr>
          </a:p>
        </p:txBody>
      </p:sp>
    </p:spTree>
    <p:extLst>
      <p:ext uri="{BB962C8B-B14F-4D97-AF65-F5344CB8AC3E}">
        <p14:creationId xmlns:p14="http://schemas.microsoft.com/office/powerpoint/2010/main" val="2051994712"/>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915"/>
                                        </p:tgtEl>
                                        <p:attrNameLst>
                                          <p:attrName>style.visibility</p:attrName>
                                        </p:attrNameLst>
                                      </p:cBhvr>
                                      <p:to>
                                        <p:strVal val="visible"/>
                                      </p:to>
                                    </p:set>
                                    <p:anim calcmode="lin" valueType="num">
                                      <p:cBhvr additive="base">
                                        <p:cTn id="7" dur="500" fill="hold"/>
                                        <p:tgtEl>
                                          <p:spTgt spid="38915"/>
                                        </p:tgtEl>
                                        <p:attrNameLst>
                                          <p:attrName>ppt_x</p:attrName>
                                        </p:attrNameLst>
                                      </p:cBhvr>
                                      <p:tavLst>
                                        <p:tav tm="0">
                                          <p:val>
                                            <p:strVal val="0-#ppt_w/2"/>
                                          </p:val>
                                        </p:tav>
                                        <p:tav tm="100000">
                                          <p:val>
                                            <p:strVal val="#ppt_x"/>
                                          </p:val>
                                        </p:tav>
                                      </p:tavLst>
                                    </p:anim>
                                    <p:anim calcmode="lin" valueType="num">
                                      <p:cBhvr additive="base">
                                        <p:cTn id="8" dur="500" fill="hold"/>
                                        <p:tgtEl>
                                          <p:spTgt spid="389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38918"/>
                                        </p:tgtEl>
                                        <p:attrNameLst>
                                          <p:attrName>style.visibility</p:attrName>
                                        </p:attrNameLst>
                                      </p:cBhvr>
                                      <p:to>
                                        <p:strVal val="visible"/>
                                      </p:to>
                                    </p:set>
                                    <p:anim calcmode="lin" valueType="num">
                                      <p:cBhvr additive="base">
                                        <p:cTn id="12" dur="500" fill="hold"/>
                                        <p:tgtEl>
                                          <p:spTgt spid="38918"/>
                                        </p:tgtEl>
                                        <p:attrNameLst>
                                          <p:attrName>ppt_x</p:attrName>
                                        </p:attrNameLst>
                                      </p:cBhvr>
                                      <p:tavLst>
                                        <p:tav tm="0">
                                          <p:val>
                                            <p:strVal val="0-#ppt_w/2"/>
                                          </p:val>
                                        </p:tav>
                                        <p:tav tm="100000">
                                          <p:val>
                                            <p:strVal val="#ppt_x"/>
                                          </p:val>
                                        </p:tav>
                                      </p:tavLst>
                                    </p:anim>
                                    <p:anim calcmode="lin" valueType="num">
                                      <p:cBhvr additive="base">
                                        <p:cTn id="13" dur="500" fill="hold"/>
                                        <p:tgtEl>
                                          <p:spTgt spid="389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38919"/>
                                        </p:tgtEl>
                                        <p:attrNameLst>
                                          <p:attrName>style.visibility</p:attrName>
                                        </p:attrNameLst>
                                      </p:cBhvr>
                                      <p:to>
                                        <p:strVal val="visible"/>
                                      </p:to>
                                    </p:set>
                                    <p:anim calcmode="lin" valueType="num">
                                      <p:cBhvr additive="base">
                                        <p:cTn id="17" dur="500" fill="hold"/>
                                        <p:tgtEl>
                                          <p:spTgt spid="38919"/>
                                        </p:tgtEl>
                                        <p:attrNameLst>
                                          <p:attrName>ppt_x</p:attrName>
                                        </p:attrNameLst>
                                      </p:cBhvr>
                                      <p:tavLst>
                                        <p:tav tm="0">
                                          <p:val>
                                            <p:strVal val="0-#ppt_w/2"/>
                                          </p:val>
                                        </p:tav>
                                        <p:tav tm="100000">
                                          <p:val>
                                            <p:strVal val="#ppt_x"/>
                                          </p:val>
                                        </p:tav>
                                      </p:tavLst>
                                    </p:anim>
                                    <p:anim calcmode="lin" valueType="num">
                                      <p:cBhvr additive="base">
                                        <p:cTn id="18" dur="500" fill="hold"/>
                                        <p:tgtEl>
                                          <p:spTgt spid="3891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38925"/>
                                        </p:tgtEl>
                                        <p:attrNameLst>
                                          <p:attrName>style.visibility</p:attrName>
                                        </p:attrNameLst>
                                      </p:cBhvr>
                                      <p:to>
                                        <p:strVal val="visible"/>
                                      </p:to>
                                    </p:set>
                                    <p:anim calcmode="lin" valueType="num">
                                      <p:cBhvr additive="base">
                                        <p:cTn id="22" dur="500" fill="hold"/>
                                        <p:tgtEl>
                                          <p:spTgt spid="38925"/>
                                        </p:tgtEl>
                                        <p:attrNameLst>
                                          <p:attrName>ppt_x</p:attrName>
                                        </p:attrNameLst>
                                      </p:cBhvr>
                                      <p:tavLst>
                                        <p:tav tm="0">
                                          <p:val>
                                            <p:strVal val="0-#ppt_w/2"/>
                                          </p:val>
                                        </p:tav>
                                        <p:tav tm="100000">
                                          <p:val>
                                            <p:strVal val="#ppt_x"/>
                                          </p:val>
                                        </p:tav>
                                      </p:tavLst>
                                    </p:anim>
                                    <p:anim calcmode="lin" valueType="num">
                                      <p:cBhvr additive="base">
                                        <p:cTn id="23" dur="500" fill="hold"/>
                                        <p:tgtEl>
                                          <p:spTgt spid="3892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38920"/>
                                        </p:tgtEl>
                                        <p:attrNameLst>
                                          <p:attrName>style.visibility</p:attrName>
                                        </p:attrNameLst>
                                      </p:cBhvr>
                                      <p:to>
                                        <p:strVal val="visible"/>
                                      </p:to>
                                    </p:set>
                                    <p:anim calcmode="lin" valueType="num">
                                      <p:cBhvr additive="base">
                                        <p:cTn id="27" dur="500" fill="hold"/>
                                        <p:tgtEl>
                                          <p:spTgt spid="38920"/>
                                        </p:tgtEl>
                                        <p:attrNameLst>
                                          <p:attrName>ppt_x</p:attrName>
                                        </p:attrNameLst>
                                      </p:cBhvr>
                                      <p:tavLst>
                                        <p:tav tm="0">
                                          <p:val>
                                            <p:strVal val="0-#ppt_w/2"/>
                                          </p:val>
                                        </p:tav>
                                        <p:tav tm="100000">
                                          <p:val>
                                            <p:strVal val="#ppt_x"/>
                                          </p:val>
                                        </p:tav>
                                      </p:tavLst>
                                    </p:anim>
                                    <p:anim calcmode="lin" valueType="num">
                                      <p:cBhvr additive="base">
                                        <p:cTn id="28" dur="500" fill="hold"/>
                                        <p:tgtEl>
                                          <p:spTgt spid="3892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38927"/>
                                        </p:tgtEl>
                                        <p:attrNameLst>
                                          <p:attrName>style.visibility</p:attrName>
                                        </p:attrNameLst>
                                      </p:cBhvr>
                                      <p:to>
                                        <p:strVal val="visible"/>
                                      </p:to>
                                    </p:set>
                                    <p:anim calcmode="lin" valueType="num">
                                      <p:cBhvr additive="base">
                                        <p:cTn id="32" dur="500" fill="hold"/>
                                        <p:tgtEl>
                                          <p:spTgt spid="38927"/>
                                        </p:tgtEl>
                                        <p:attrNameLst>
                                          <p:attrName>ppt_x</p:attrName>
                                        </p:attrNameLst>
                                      </p:cBhvr>
                                      <p:tavLst>
                                        <p:tav tm="0">
                                          <p:val>
                                            <p:strVal val="0-#ppt_w/2"/>
                                          </p:val>
                                        </p:tav>
                                        <p:tav tm="100000">
                                          <p:val>
                                            <p:strVal val="#ppt_x"/>
                                          </p:val>
                                        </p:tav>
                                      </p:tavLst>
                                    </p:anim>
                                    <p:anim calcmode="lin" valueType="num">
                                      <p:cBhvr additive="base">
                                        <p:cTn id="33" dur="500" fill="hold"/>
                                        <p:tgtEl>
                                          <p:spTgt spid="3892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38917"/>
                                        </p:tgtEl>
                                        <p:attrNameLst>
                                          <p:attrName>style.visibility</p:attrName>
                                        </p:attrNameLst>
                                      </p:cBhvr>
                                      <p:to>
                                        <p:strVal val="visible"/>
                                      </p:to>
                                    </p:set>
                                    <p:anim calcmode="lin" valueType="num">
                                      <p:cBhvr additive="base">
                                        <p:cTn id="37" dur="500" fill="hold"/>
                                        <p:tgtEl>
                                          <p:spTgt spid="38917"/>
                                        </p:tgtEl>
                                        <p:attrNameLst>
                                          <p:attrName>ppt_x</p:attrName>
                                        </p:attrNameLst>
                                      </p:cBhvr>
                                      <p:tavLst>
                                        <p:tav tm="0">
                                          <p:val>
                                            <p:strVal val="1+#ppt_w/2"/>
                                          </p:val>
                                        </p:tav>
                                        <p:tav tm="100000">
                                          <p:val>
                                            <p:strVal val="#ppt_x"/>
                                          </p:val>
                                        </p:tav>
                                      </p:tavLst>
                                    </p:anim>
                                    <p:anim calcmode="lin" valueType="num">
                                      <p:cBhvr additive="base">
                                        <p:cTn id="38" dur="500" fill="hold"/>
                                        <p:tgtEl>
                                          <p:spTgt spid="3891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38923"/>
                                        </p:tgtEl>
                                        <p:attrNameLst>
                                          <p:attrName>style.visibility</p:attrName>
                                        </p:attrNameLst>
                                      </p:cBhvr>
                                      <p:to>
                                        <p:strVal val="visible"/>
                                      </p:to>
                                    </p:set>
                                    <p:anim calcmode="lin" valueType="num">
                                      <p:cBhvr additive="base">
                                        <p:cTn id="42" dur="500" fill="hold"/>
                                        <p:tgtEl>
                                          <p:spTgt spid="38923"/>
                                        </p:tgtEl>
                                        <p:attrNameLst>
                                          <p:attrName>ppt_x</p:attrName>
                                        </p:attrNameLst>
                                      </p:cBhvr>
                                      <p:tavLst>
                                        <p:tav tm="0">
                                          <p:val>
                                            <p:strVal val="1+#ppt_w/2"/>
                                          </p:val>
                                        </p:tav>
                                        <p:tav tm="100000">
                                          <p:val>
                                            <p:strVal val="#ppt_x"/>
                                          </p:val>
                                        </p:tav>
                                      </p:tavLst>
                                    </p:anim>
                                    <p:anim calcmode="lin" valueType="num">
                                      <p:cBhvr additive="base">
                                        <p:cTn id="43" dur="500" fill="hold"/>
                                        <p:tgtEl>
                                          <p:spTgt spid="38923"/>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38930"/>
                                        </p:tgtEl>
                                        <p:attrNameLst>
                                          <p:attrName>style.visibility</p:attrName>
                                        </p:attrNameLst>
                                      </p:cBhvr>
                                      <p:to>
                                        <p:strVal val="visible"/>
                                      </p:to>
                                    </p:set>
                                    <p:anim calcmode="lin" valueType="num">
                                      <p:cBhvr additive="base">
                                        <p:cTn id="47" dur="500" fill="hold"/>
                                        <p:tgtEl>
                                          <p:spTgt spid="38930"/>
                                        </p:tgtEl>
                                        <p:attrNameLst>
                                          <p:attrName>ppt_x</p:attrName>
                                        </p:attrNameLst>
                                      </p:cBhvr>
                                      <p:tavLst>
                                        <p:tav tm="0">
                                          <p:val>
                                            <p:strVal val="1+#ppt_w/2"/>
                                          </p:val>
                                        </p:tav>
                                        <p:tav tm="100000">
                                          <p:val>
                                            <p:strVal val="#ppt_x"/>
                                          </p:val>
                                        </p:tav>
                                      </p:tavLst>
                                    </p:anim>
                                    <p:anim calcmode="lin" valueType="num">
                                      <p:cBhvr additive="base">
                                        <p:cTn id="48" dur="500" fill="hold"/>
                                        <p:tgtEl>
                                          <p:spTgt spid="38930"/>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38931"/>
                                        </p:tgtEl>
                                        <p:attrNameLst>
                                          <p:attrName>style.visibility</p:attrName>
                                        </p:attrNameLst>
                                      </p:cBhvr>
                                      <p:to>
                                        <p:strVal val="visible"/>
                                      </p:to>
                                    </p:set>
                                    <p:anim calcmode="lin" valueType="num">
                                      <p:cBhvr additive="base">
                                        <p:cTn id="52" dur="500" fill="hold"/>
                                        <p:tgtEl>
                                          <p:spTgt spid="38931"/>
                                        </p:tgtEl>
                                        <p:attrNameLst>
                                          <p:attrName>ppt_x</p:attrName>
                                        </p:attrNameLst>
                                      </p:cBhvr>
                                      <p:tavLst>
                                        <p:tav tm="0">
                                          <p:val>
                                            <p:strVal val="1+#ppt_w/2"/>
                                          </p:val>
                                        </p:tav>
                                        <p:tav tm="100000">
                                          <p:val>
                                            <p:strVal val="#ppt_x"/>
                                          </p:val>
                                        </p:tav>
                                      </p:tavLst>
                                    </p:anim>
                                    <p:anim calcmode="lin" valueType="num">
                                      <p:cBhvr additive="base">
                                        <p:cTn id="53" dur="500" fill="hold"/>
                                        <p:tgtEl>
                                          <p:spTgt spid="38931"/>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500" fill="hold"/>
                                        <p:tgtEl>
                                          <p:spTgt spid="26"/>
                                        </p:tgtEl>
                                        <p:attrNameLst>
                                          <p:attrName>ppt_x</p:attrName>
                                        </p:attrNameLst>
                                      </p:cBhvr>
                                      <p:tavLst>
                                        <p:tav tm="0">
                                          <p:val>
                                            <p:strVal val="1+#ppt_w/2"/>
                                          </p:val>
                                        </p:tav>
                                        <p:tav tm="100000">
                                          <p:val>
                                            <p:strVal val="#ppt_x"/>
                                          </p:val>
                                        </p:tav>
                                      </p:tavLst>
                                    </p:anim>
                                    <p:anim calcmode="lin" valueType="num">
                                      <p:cBhvr additive="base">
                                        <p:cTn id="58" dur="500" fill="hold"/>
                                        <p:tgtEl>
                                          <p:spTgt spid="26"/>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2"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fill="hold"/>
                                        <p:tgtEl>
                                          <p:spTgt spid="25"/>
                                        </p:tgtEl>
                                        <p:attrNameLst>
                                          <p:attrName>ppt_x</p:attrName>
                                        </p:attrNameLst>
                                      </p:cBhvr>
                                      <p:tavLst>
                                        <p:tav tm="0">
                                          <p:val>
                                            <p:strVal val="1+#ppt_w/2"/>
                                          </p:val>
                                        </p:tav>
                                        <p:tav tm="100000">
                                          <p:val>
                                            <p:strVal val="#ppt_x"/>
                                          </p:val>
                                        </p:tav>
                                      </p:tavLst>
                                    </p:anim>
                                    <p:anim calcmode="lin" valueType="num">
                                      <p:cBhvr additive="base">
                                        <p:cTn id="63" dur="500" fill="hold"/>
                                        <p:tgtEl>
                                          <p:spTgt spid="25"/>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2"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1+#ppt_w/2"/>
                                          </p:val>
                                        </p:tav>
                                        <p:tav tm="100000">
                                          <p:val>
                                            <p:strVal val="#ppt_x"/>
                                          </p:val>
                                        </p:tav>
                                      </p:tavLst>
                                    </p:anim>
                                    <p:anim calcmode="lin" valueType="num">
                                      <p:cBhvr additive="base">
                                        <p:cTn id="68" dur="500" fill="hold"/>
                                        <p:tgtEl>
                                          <p:spTgt spid="2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2" fill="hold" grpId="0"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500" fill="hold"/>
                                        <p:tgtEl>
                                          <p:spTgt spid="28"/>
                                        </p:tgtEl>
                                        <p:attrNameLst>
                                          <p:attrName>ppt_x</p:attrName>
                                        </p:attrNameLst>
                                      </p:cBhvr>
                                      <p:tavLst>
                                        <p:tav tm="0">
                                          <p:val>
                                            <p:strVal val="1+#ppt_w/2"/>
                                          </p:val>
                                        </p:tav>
                                        <p:tav tm="100000">
                                          <p:val>
                                            <p:strVal val="#ppt_x"/>
                                          </p:val>
                                        </p:tav>
                                      </p:tavLst>
                                    </p:anim>
                                    <p:anim calcmode="lin" valueType="num">
                                      <p:cBhvr additive="base">
                                        <p:cTn id="73"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nimBg="1"/>
      <p:bldP spid="38917" grpId="0" animBg="1"/>
      <p:bldP spid="38918" grpId="0" animBg="1"/>
      <p:bldP spid="38919" grpId="0" animBg="1"/>
      <p:bldP spid="38920" grpId="0" animBg="1"/>
      <p:bldP spid="38923" grpId="0" animBg="1"/>
      <p:bldP spid="38925" grpId="0" animBg="1"/>
      <p:bldP spid="38927" grpId="0" animBg="1"/>
      <p:bldP spid="38930" grpId="0" animBg="1"/>
      <p:bldP spid="38931" grpId="0" animBg="1"/>
      <p:bldP spid="21" grpId="0" animBg="1"/>
      <p:bldP spid="25" grpId="0" animBg="1"/>
      <p:bldP spid="26"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3156784" y="2268538"/>
            <a:ext cx="2574925" cy="2532062"/>
            <a:chOff x="3353634" y="2497138"/>
            <a:chExt cx="2574925" cy="2532062"/>
          </a:xfrm>
        </p:grpSpPr>
        <p:grpSp>
          <p:nvGrpSpPr>
            <p:cNvPr id="30725" name="Group 5"/>
            <p:cNvGrpSpPr>
              <a:grpSpLocks/>
            </p:cNvGrpSpPr>
            <p:nvPr/>
          </p:nvGrpSpPr>
          <p:grpSpPr bwMode="auto">
            <a:xfrm>
              <a:off x="3353634" y="2497138"/>
              <a:ext cx="2574925" cy="1892300"/>
              <a:chOff x="2081" y="2064"/>
              <a:chExt cx="1622" cy="1192"/>
            </a:xfrm>
            <a:solidFill>
              <a:schemeClr val="accent1"/>
            </a:solidFill>
          </p:grpSpPr>
          <p:sp>
            <p:nvSpPr>
              <p:cNvPr id="30726" name="Oval 6"/>
              <p:cNvSpPr>
                <a:spLocks noChangeAspect="1" noChangeArrowheads="1"/>
              </p:cNvSpPr>
              <p:nvPr/>
            </p:nvSpPr>
            <p:spPr bwMode="gray">
              <a:xfrm>
                <a:off x="2286" y="2064"/>
                <a:ext cx="1228" cy="1192"/>
              </a:xfrm>
              <a:prstGeom prst="ellipse">
                <a:avLst/>
              </a:prstGeom>
              <a:grpFill/>
              <a:ln>
                <a:noFill/>
              </a:ln>
              <a:effectLst/>
              <a:extLst>
                <a:ext uri="{91240B29-F687-4F45-9708-019B960494DF}">
                  <a14:hiddenLine xmlns:a14="http://schemas.microsoft.com/office/drawing/2010/main" w="38100">
                    <a:solidFill>
                      <a:srgbClr val="D3A91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7" name="AutoShape 7"/>
              <p:cNvSpPr>
                <a:spLocks noChangeAspect="1" noChangeArrowheads="1"/>
              </p:cNvSpPr>
              <p:nvPr/>
            </p:nvSpPr>
            <p:spPr bwMode="gray">
              <a:xfrm rot="3224849">
                <a:off x="3359" y="2125"/>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8" name="AutoShape 8"/>
              <p:cNvSpPr>
                <a:spLocks noChangeAspect="1" noChangeArrowheads="1"/>
              </p:cNvSpPr>
              <p:nvPr/>
            </p:nvSpPr>
            <p:spPr bwMode="gray">
              <a:xfrm rot="18769985" flipV="1">
                <a:off x="3293" y="2899"/>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29" name="AutoShape 9"/>
              <p:cNvSpPr>
                <a:spLocks noChangeAspect="1" noChangeArrowheads="1"/>
              </p:cNvSpPr>
              <p:nvPr/>
            </p:nvSpPr>
            <p:spPr bwMode="gray">
              <a:xfrm rot="18248803" flipH="1">
                <a:off x="2110" y="2113"/>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0" name="AutoShape 10"/>
              <p:cNvSpPr>
                <a:spLocks noChangeAspect="1" noChangeArrowheads="1"/>
              </p:cNvSpPr>
              <p:nvPr/>
            </p:nvSpPr>
            <p:spPr bwMode="gray">
              <a:xfrm rot="-40004784" flipH="1" flipV="1">
                <a:off x="2152" y="2899"/>
                <a:ext cx="316" cy="373"/>
              </a:xfrm>
              <a:prstGeom prst="upArrow">
                <a:avLst>
                  <a:gd name="adj1" fmla="val 43667"/>
                  <a:gd name="adj2" fmla="val 48100"/>
                </a:avLst>
              </a:prstGeom>
              <a:grpFill/>
              <a:ln>
                <a:noFill/>
              </a:ln>
              <a:effectLst/>
              <a:extLst>
                <a:ext uri="{91240B29-F687-4F45-9708-019B960494DF}">
                  <a14:hiddenLine xmlns:a14="http://schemas.microsoft.com/office/drawing/2010/main" w="38100">
                    <a:solidFill>
                      <a:srgbClr val="D3A91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8" name="Right Arrow 7"/>
            <p:cNvSpPr/>
            <p:nvPr/>
          </p:nvSpPr>
          <p:spPr bwMode="auto">
            <a:xfrm rot="5400000">
              <a:off x="4298212" y="4457700"/>
              <a:ext cx="685800" cy="457200"/>
            </a:xfrm>
            <a:prstGeom prst="rightArrow">
              <a:avLst/>
            </a:prstGeom>
            <a:solidFill>
              <a:schemeClr val="accent1"/>
            </a:solidFill>
            <a:ln>
              <a:noFill/>
            </a:ln>
            <a:effectLst/>
            <a:extLst/>
          </p:spPr>
          <p:txBody>
            <a:bodyPr wrap="none" anchor="ctr"/>
            <a:lstStyle/>
            <a:p>
              <a:endParaRPr lang="vi-VN">
                <a:solidFill>
                  <a:schemeClr val="tx1"/>
                </a:solidFill>
              </a:endParaRPr>
            </a:p>
          </p:txBody>
        </p:sp>
      </p:grpSp>
      <p:sp>
        <p:nvSpPr>
          <p:cNvPr id="30731" name="Oval 11"/>
          <p:cNvSpPr>
            <a:spLocks noChangeArrowheads="1"/>
          </p:cNvSpPr>
          <p:nvPr/>
        </p:nvSpPr>
        <p:spPr bwMode="gray">
          <a:xfrm>
            <a:off x="3520323" y="2895857"/>
            <a:ext cx="1811336" cy="761743"/>
          </a:xfrm>
          <a:prstGeom prst="ellipse">
            <a:avLst/>
          </a:prstGeom>
          <a:solidFill>
            <a:srgbClr val="FFFFFF"/>
          </a:solidFill>
          <a:ln>
            <a:noFill/>
          </a:ln>
          <a:effectLst/>
          <a:extLst>
            <a:ext uri="{91240B29-F687-4F45-9708-019B960494DF}">
              <a14:hiddenLine xmlns:a14="http://schemas.microsoft.com/office/drawing/2010/main" w="571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1" smtClean="0"/>
              <a:t>CHỖ LÀM VIỆC</a:t>
            </a:r>
            <a:endParaRPr lang="vi-VN" b="1"/>
          </a:p>
        </p:txBody>
      </p:sp>
      <p:grpSp>
        <p:nvGrpSpPr>
          <p:cNvPr id="3" name="Group 2"/>
          <p:cNvGrpSpPr/>
          <p:nvPr/>
        </p:nvGrpSpPr>
        <p:grpSpPr>
          <a:xfrm>
            <a:off x="685800" y="1524000"/>
            <a:ext cx="2470150" cy="1371600"/>
            <a:chOff x="924943" y="1524000"/>
            <a:chExt cx="2470150" cy="1371600"/>
          </a:xfrm>
          <a:solidFill>
            <a:schemeClr val="accent2">
              <a:lumMod val="40000"/>
              <a:lumOff val="60000"/>
            </a:schemeClr>
          </a:solidFill>
        </p:grpSpPr>
        <p:sp>
          <p:nvSpPr>
            <p:cNvPr id="30722" name="AutoShape 2"/>
            <p:cNvSpPr>
              <a:spLocks noChangeArrowheads="1"/>
            </p:cNvSpPr>
            <p:nvPr/>
          </p:nvSpPr>
          <p:spPr bwMode="gray">
            <a:xfrm>
              <a:off x="924943" y="1524000"/>
              <a:ext cx="2470150" cy="1371600"/>
            </a:xfrm>
            <a:prstGeom prst="roundRect">
              <a:avLst>
                <a:gd name="adj" fmla="val 9630"/>
              </a:avLst>
            </a:prstGeom>
            <a:grpFill/>
            <a:ln>
              <a:noFill/>
            </a:ln>
            <a:effectLst/>
            <a:extLst>
              <a:ext uri="{91240B29-F687-4F45-9708-019B960494DF}">
                <a14:hiddenLine xmlns:a14="http://schemas.microsoft.com/office/drawing/2010/main" w="190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3" name="Rectangle 13"/>
            <p:cNvSpPr>
              <a:spLocks noChangeArrowheads="1"/>
            </p:cNvSpPr>
            <p:nvPr/>
          </p:nvSpPr>
          <p:spPr bwMode="gray">
            <a:xfrm>
              <a:off x="1149925" y="1743670"/>
              <a:ext cx="2084626" cy="1015663"/>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1. Nơi </a:t>
              </a:r>
              <a:r>
                <a:rPr lang="en-US" sz="2000" b="1"/>
                <a:t>đặt máy tính, máy in, điện thoại bàn…</a:t>
              </a:r>
            </a:p>
          </p:txBody>
        </p:sp>
      </p:grpSp>
      <p:grpSp>
        <p:nvGrpSpPr>
          <p:cNvPr id="4" name="Group 3"/>
          <p:cNvGrpSpPr/>
          <p:nvPr/>
        </p:nvGrpSpPr>
        <p:grpSpPr>
          <a:xfrm>
            <a:off x="5715000" y="1524000"/>
            <a:ext cx="2470150" cy="1371600"/>
            <a:chOff x="5884293" y="1587500"/>
            <a:chExt cx="2470150" cy="1371600"/>
          </a:xfrm>
          <a:solidFill>
            <a:schemeClr val="accent6">
              <a:lumMod val="60000"/>
              <a:lumOff val="40000"/>
            </a:schemeClr>
          </a:solidFill>
        </p:grpSpPr>
        <p:sp>
          <p:nvSpPr>
            <p:cNvPr id="30735" name="AutoShape 15"/>
            <p:cNvSpPr>
              <a:spLocks noChangeArrowheads="1"/>
            </p:cNvSpPr>
            <p:nvPr/>
          </p:nvSpPr>
          <p:spPr bwMode="gray">
            <a:xfrm>
              <a:off x="5884293" y="1587500"/>
              <a:ext cx="2470150" cy="1371600"/>
            </a:xfrm>
            <a:prstGeom prst="roundRect">
              <a:avLst>
                <a:gd name="adj" fmla="val 9630"/>
              </a:avLst>
            </a:prstGeom>
            <a:grpFill/>
            <a:ln>
              <a:noFill/>
            </a:ln>
            <a:effectLst/>
            <a:extLst>
              <a:ext uri="{91240B29-F687-4F45-9708-019B960494DF}">
                <a14:hiddenLine xmlns:a14="http://schemas.microsoft.com/office/drawing/2010/main" w="19050">
                  <a:solidFill>
                    <a:schemeClr va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37" name="Rectangle 17"/>
            <p:cNvSpPr>
              <a:spLocks noChangeArrowheads="1"/>
            </p:cNvSpPr>
            <p:nvPr/>
          </p:nvSpPr>
          <p:spPr bwMode="gray">
            <a:xfrm>
              <a:off x="6099661" y="1587500"/>
              <a:ext cx="2084626" cy="132343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5. Nơi </a:t>
              </a:r>
              <a:r>
                <a:rPr lang="en-US" sz="2000" b="1"/>
                <a:t>đặt các hồ sơ, giấy tờ đã hoàn tất, chuẩn bị chuyển lưu</a:t>
              </a:r>
            </a:p>
          </p:txBody>
        </p:sp>
      </p:grpSp>
      <p:grpSp>
        <p:nvGrpSpPr>
          <p:cNvPr id="12" name="Group 11"/>
          <p:cNvGrpSpPr/>
          <p:nvPr/>
        </p:nvGrpSpPr>
        <p:grpSpPr>
          <a:xfrm>
            <a:off x="734443" y="3352800"/>
            <a:ext cx="2470150" cy="1371600"/>
            <a:chOff x="734443" y="3352800"/>
            <a:chExt cx="2470150" cy="1371600"/>
          </a:xfrm>
        </p:grpSpPr>
        <p:sp>
          <p:nvSpPr>
            <p:cNvPr id="30738" name="AutoShape 18"/>
            <p:cNvSpPr>
              <a:spLocks noChangeArrowheads="1"/>
            </p:cNvSpPr>
            <p:nvPr/>
          </p:nvSpPr>
          <p:spPr bwMode="gray">
            <a:xfrm>
              <a:off x="734443" y="3352800"/>
              <a:ext cx="2470150" cy="1371600"/>
            </a:xfrm>
            <a:prstGeom prst="roundRect">
              <a:avLst>
                <a:gd name="adj" fmla="val 9630"/>
              </a:avLst>
            </a:prstGeom>
            <a:solidFill>
              <a:schemeClr val="bg1">
                <a:lumMod val="85000"/>
              </a:schemeClr>
            </a:solidFill>
            <a:ln>
              <a:noFill/>
            </a:ln>
            <a:effectLst/>
          </p:spPr>
          <p:txBody>
            <a:bodyPr wrap="none" anchor="ctr"/>
            <a:lstStyle/>
            <a:p>
              <a:endParaRPr lang="vi-VN"/>
            </a:p>
          </p:txBody>
        </p:sp>
        <p:sp>
          <p:nvSpPr>
            <p:cNvPr id="30740" name="Rectangle 20"/>
            <p:cNvSpPr>
              <a:spLocks noChangeArrowheads="1"/>
            </p:cNvSpPr>
            <p:nvPr/>
          </p:nvSpPr>
          <p:spPr bwMode="gray">
            <a:xfrm>
              <a:off x="931056" y="3438823"/>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2. Nơi </a:t>
              </a:r>
              <a:r>
                <a:rPr lang="en-US" sz="2000" b="1"/>
                <a:t>đặt các vật dụng văn phòng và bút các loại</a:t>
              </a:r>
            </a:p>
          </p:txBody>
        </p:sp>
      </p:grpSp>
      <p:grpSp>
        <p:nvGrpSpPr>
          <p:cNvPr id="11" name="Group 10"/>
          <p:cNvGrpSpPr/>
          <p:nvPr/>
        </p:nvGrpSpPr>
        <p:grpSpPr>
          <a:xfrm>
            <a:off x="5670550" y="3352800"/>
            <a:ext cx="2470150" cy="1371600"/>
            <a:chOff x="5670550" y="3352800"/>
            <a:chExt cx="2470150" cy="1371600"/>
          </a:xfrm>
        </p:grpSpPr>
        <p:sp>
          <p:nvSpPr>
            <p:cNvPr id="30741" name="AutoShape 21"/>
            <p:cNvSpPr>
              <a:spLocks noChangeArrowheads="1"/>
            </p:cNvSpPr>
            <p:nvPr/>
          </p:nvSpPr>
          <p:spPr bwMode="gray">
            <a:xfrm>
              <a:off x="5670550" y="3352800"/>
              <a:ext cx="2470150" cy="1371600"/>
            </a:xfrm>
            <a:prstGeom prst="roundRect">
              <a:avLst>
                <a:gd name="adj" fmla="val 9630"/>
              </a:avLst>
            </a:prstGeom>
            <a:solidFill>
              <a:schemeClr val="accent1">
                <a:lumMod val="40000"/>
                <a:lumOff val="60000"/>
              </a:schemeClr>
            </a:solidFill>
            <a:ln>
              <a:noFill/>
            </a:ln>
            <a:effectLst/>
            <a:extLst>
              <a:ext uri="{91240B29-F687-4F45-9708-019B960494DF}">
                <a14:hiddenLine xmlns:a14="http://schemas.microsoft.com/office/drawing/2010/main" w="19050">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0743" name="Rectangle 23"/>
            <p:cNvSpPr>
              <a:spLocks noChangeArrowheads="1"/>
            </p:cNvSpPr>
            <p:nvPr/>
          </p:nvSpPr>
          <p:spPr bwMode="gray">
            <a:xfrm>
              <a:off x="5890406" y="3419169"/>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4. Nơi </a:t>
              </a:r>
              <a:r>
                <a:rPr lang="en-US" sz="2000" b="1"/>
                <a:t>đặt các hồ sơ, giấy tờ đang thực hiện</a:t>
              </a:r>
            </a:p>
          </p:txBody>
        </p:sp>
      </p:grpSp>
      <p:sp>
        <p:nvSpPr>
          <p:cNvPr id="26" name="Title 1"/>
          <p:cNvSpPr>
            <a:spLocks noGrp="1"/>
          </p:cNvSpPr>
          <p:nvPr>
            <p:ph type="title"/>
          </p:nvPr>
        </p:nvSpPr>
        <p:spPr/>
        <p:txBody>
          <a:bodyPr/>
          <a:lstStyle/>
          <a:p>
            <a:r>
              <a:rPr lang="en-US" smtClean="0"/>
              <a:t>3. SẮP XẾP CHỖ LÀM VIỆC</a:t>
            </a:r>
            <a:endParaRPr lang="en-US" dirty="0"/>
          </a:p>
        </p:txBody>
      </p:sp>
      <p:grpSp>
        <p:nvGrpSpPr>
          <p:cNvPr id="10" name="Group 9"/>
          <p:cNvGrpSpPr/>
          <p:nvPr/>
        </p:nvGrpSpPr>
        <p:grpSpPr>
          <a:xfrm>
            <a:off x="3200400" y="4903332"/>
            <a:ext cx="2470150" cy="1371600"/>
            <a:chOff x="3200400" y="4903332"/>
            <a:chExt cx="2470150" cy="1371600"/>
          </a:xfrm>
        </p:grpSpPr>
        <p:sp>
          <p:nvSpPr>
            <p:cNvPr id="33" name="AutoShape 18"/>
            <p:cNvSpPr>
              <a:spLocks noChangeArrowheads="1"/>
            </p:cNvSpPr>
            <p:nvPr/>
          </p:nvSpPr>
          <p:spPr bwMode="gray">
            <a:xfrm>
              <a:off x="3200400" y="4903332"/>
              <a:ext cx="2470150" cy="1371600"/>
            </a:xfrm>
            <a:prstGeom prst="roundRect">
              <a:avLst>
                <a:gd name="adj" fmla="val 9630"/>
              </a:avLst>
            </a:prstGeom>
            <a:solidFill>
              <a:schemeClr val="accent3">
                <a:lumMod val="60000"/>
                <a:lumOff val="40000"/>
              </a:schemeClr>
            </a:solidFill>
            <a:ln>
              <a:noFill/>
            </a:ln>
            <a:effectLst/>
          </p:spPr>
          <p:txBody>
            <a:bodyPr wrap="none" anchor="ctr"/>
            <a:lstStyle/>
            <a:p>
              <a:endParaRPr lang="vi-VN"/>
            </a:p>
          </p:txBody>
        </p:sp>
        <p:sp>
          <p:nvSpPr>
            <p:cNvPr id="34" name="Rectangle 20"/>
            <p:cNvSpPr>
              <a:spLocks noChangeArrowheads="1"/>
            </p:cNvSpPr>
            <p:nvPr/>
          </p:nvSpPr>
          <p:spPr bwMode="gray">
            <a:xfrm>
              <a:off x="3433524" y="5029200"/>
              <a:ext cx="20846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smtClean="0"/>
                <a:t>3. </a:t>
              </a:r>
              <a:r>
                <a:rPr lang="en-US" sz="2000" b="1"/>
                <a:t>Nơi đặt các hồ sơ, giấy tờ đang xin ý kiến</a:t>
              </a:r>
            </a:p>
          </p:txBody>
        </p:sp>
      </p:grpSp>
      <p:sp>
        <p:nvSpPr>
          <p:cNvPr id="35"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942199062"/>
      </p:ext>
    </p:extLst>
  </p:cSld>
  <p:clrMapOvr>
    <a:masterClrMapping/>
  </p:clrMapOvr>
  <mc:AlternateContent xmlns:mc="http://schemas.openxmlformats.org/markup-compatibility/2006" xmlns:p14="http://schemas.microsoft.com/office/powerpoint/2010/main">
    <mc:Choice Requires="p14">
      <p:transition spd="slow" p14:dur="1300">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fltVal val="0"/>
                                          </p:val>
                                        </p:tav>
                                        <p:tav tm="100000">
                                          <p:val>
                                            <p:strVal val="#ppt_w"/>
                                          </p:val>
                                        </p:tav>
                                      </p:tavLst>
                                    </p:anim>
                                    <p:anim calcmode="lin" valueType="num">
                                      <p:cBhvr>
                                        <p:cTn id="15" dur="1000" fill="hold"/>
                                        <p:tgtEl>
                                          <p:spTgt spid="12"/>
                                        </p:tgtEl>
                                        <p:attrNameLst>
                                          <p:attrName>ppt_h</p:attrName>
                                        </p:attrNameLst>
                                      </p:cBhvr>
                                      <p:tavLst>
                                        <p:tav tm="0">
                                          <p:val>
                                            <p:fltVal val="0"/>
                                          </p:val>
                                        </p:tav>
                                        <p:tav tm="100000">
                                          <p:val>
                                            <p:strVal val="#ppt_h"/>
                                          </p:val>
                                        </p:tav>
                                      </p:tavLst>
                                    </p:anim>
                                    <p:anim calcmode="lin" valueType="num">
                                      <p:cBhvr>
                                        <p:cTn id="16" dur="1000" fill="hold"/>
                                        <p:tgtEl>
                                          <p:spTgt spid="12"/>
                                        </p:tgtEl>
                                        <p:attrNameLst>
                                          <p:attrName>style.rotation</p:attrName>
                                        </p:attrNameLst>
                                      </p:cBhvr>
                                      <p:tavLst>
                                        <p:tav tm="0">
                                          <p:val>
                                            <p:fltVal val="90"/>
                                          </p:val>
                                        </p:tav>
                                        <p:tav tm="100000">
                                          <p:val>
                                            <p:fltVal val="0"/>
                                          </p:val>
                                        </p:tav>
                                      </p:tavLst>
                                    </p:anim>
                                    <p:animEffect transition="in" filter="fade">
                                      <p:cBhvr>
                                        <p:cTn id="17" dur="1000"/>
                                        <p:tgtEl>
                                          <p:spTgt spid="12"/>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childTnLst>
                          </p:cTn>
                        </p:par>
                        <p:par>
                          <p:cTn id="25" fill="hold">
                            <p:stCondLst>
                              <p:cond delay="3000"/>
                            </p:stCondLst>
                            <p:childTnLst>
                              <p:par>
                                <p:cTn id="26" presetID="31" presetClass="entr" presetSubtype="0"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 calcmode="lin" valueType="num">
                                      <p:cBhvr>
                                        <p:cTn id="30" dur="1000" fill="hold"/>
                                        <p:tgtEl>
                                          <p:spTgt spid="11"/>
                                        </p:tgtEl>
                                        <p:attrNameLst>
                                          <p:attrName>style.rotation</p:attrName>
                                        </p:attrNameLst>
                                      </p:cBhvr>
                                      <p:tavLst>
                                        <p:tav tm="0">
                                          <p:val>
                                            <p:fltVal val="90"/>
                                          </p:val>
                                        </p:tav>
                                        <p:tav tm="100000">
                                          <p:val>
                                            <p:fltVal val="0"/>
                                          </p:val>
                                        </p:tav>
                                      </p:tavLst>
                                    </p:anim>
                                    <p:animEffect transition="in" filter="fade">
                                      <p:cBhvr>
                                        <p:cTn id="31" dur="1000"/>
                                        <p:tgtEl>
                                          <p:spTgt spid="11"/>
                                        </p:tgtEl>
                                      </p:cBhvr>
                                    </p:animEffect>
                                  </p:childTnLst>
                                </p:cTn>
                              </p:par>
                            </p:childTnLst>
                          </p:cTn>
                        </p:par>
                        <p:par>
                          <p:cTn id="32" fill="hold">
                            <p:stCondLst>
                              <p:cond delay="4000"/>
                            </p:stCondLst>
                            <p:childTnLst>
                              <p:par>
                                <p:cTn id="33" presetID="31"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fltVal val="0"/>
                                          </p:val>
                                        </p:tav>
                                        <p:tav tm="100000">
                                          <p:val>
                                            <p:strVal val="#ppt_w"/>
                                          </p:val>
                                        </p:tav>
                                      </p:tavLst>
                                    </p:anim>
                                    <p:anim calcmode="lin" valueType="num">
                                      <p:cBhvr>
                                        <p:cTn id="36" dur="1000" fill="hold"/>
                                        <p:tgtEl>
                                          <p:spTgt spid="4"/>
                                        </p:tgtEl>
                                        <p:attrNameLst>
                                          <p:attrName>ppt_h</p:attrName>
                                        </p:attrNameLst>
                                      </p:cBhvr>
                                      <p:tavLst>
                                        <p:tav tm="0">
                                          <p:val>
                                            <p:fltVal val="0"/>
                                          </p:val>
                                        </p:tav>
                                        <p:tav tm="100000">
                                          <p:val>
                                            <p:strVal val="#ppt_h"/>
                                          </p:val>
                                        </p:tav>
                                      </p:tavLst>
                                    </p:anim>
                                    <p:anim calcmode="lin" valueType="num">
                                      <p:cBhvr>
                                        <p:cTn id="37" dur="1000" fill="hold"/>
                                        <p:tgtEl>
                                          <p:spTgt spid="4"/>
                                        </p:tgtEl>
                                        <p:attrNameLst>
                                          <p:attrName>style.rotation</p:attrName>
                                        </p:attrNameLst>
                                      </p:cBhvr>
                                      <p:tavLst>
                                        <p:tav tm="0">
                                          <p:val>
                                            <p:fltVal val="90"/>
                                          </p:val>
                                        </p:tav>
                                        <p:tav tm="100000">
                                          <p:val>
                                            <p:fltVal val="0"/>
                                          </p:val>
                                        </p:tav>
                                      </p:tavLst>
                                    </p:anim>
                                    <p:animEffect transition="in" filter="fade">
                                      <p:cBhvr>
                                        <p:cTn id="3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4"/>
          <p:cNvSpPr txBox="1">
            <a:spLocks noChangeArrowheads="1"/>
          </p:cNvSpPr>
          <p:nvPr/>
        </p:nvSpPr>
        <p:spPr bwMode="gray">
          <a:xfrm>
            <a:off x="3321050" y="1682868"/>
            <a:ext cx="23622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a:t>Phải phản hồi ngay đến người gửi thông tin cho mình (báo đã nhận tin, báo thời hạn trả lời…)</a:t>
            </a:r>
          </a:p>
        </p:txBody>
      </p:sp>
      <p:grpSp>
        <p:nvGrpSpPr>
          <p:cNvPr id="13" name="Group 12"/>
          <p:cNvGrpSpPr/>
          <p:nvPr/>
        </p:nvGrpSpPr>
        <p:grpSpPr>
          <a:xfrm>
            <a:off x="3666507" y="3197801"/>
            <a:ext cx="1767959" cy="1354665"/>
            <a:chOff x="3643828" y="5486231"/>
            <a:chExt cx="1767959" cy="1354665"/>
          </a:xfrm>
        </p:grpSpPr>
        <p:grpSp>
          <p:nvGrpSpPr>
            <p:cNvPr id="34836" name="Group 20"/>
            <p:cNvGrpSpPr>
              <a:grpSpLocks/>
            </p:cNvGrpSpPr>
            <p:nvPr/>
          </p:nvGrpSpPr>
          <p:grpSpPr bwMode="auto">
            <a:xfrm>
              <a:off x="3643828" y="5486231"/>
              <a:ext cx="1767959" cy="1354665"/>
              <a:chOff x="2359" y="1177"/>
              <a:chExt cx="1228" cy="1192"/>
            </a:xfrm>
          </p:grpSpPr>
          <p:sp>
            <p:nvSpPr>
              <p:cNvPr id="34837" name="Oval 21"/>
              <p:cNvSpPr>
                <a:spLocks noChangeAspect="1" noChangeArrowheads="1"/>
              </p:cNvSpPr>
              <p:nvPr/>
            </p:nvSpPr>
            <p:spPr bwMode="gray">
              <a:xfrm>
                <a:off x="2359" y="1177"/>
                <a:ext cx="1228" cy="1192"/>
              </a:xfrm>
              <a:prstGeom prst="ellipse">
                <a:avLst/>
              </a:prstGeom>
              <a:solidFill>
                <a:srgbClr val="EB6743"/>
              </a:solidFill>
              <a:ln>
                <a:noFill/>
              </a:ln>
              <a:effectLst/>
              <a:extLst>
                <a:ext uri="{91240B29-F687-4F45-9708-019B960494DF}">
                  <a14:hiddenLine xmlns:a14="http://schemas.microsoft.com/office/drawing/2010/main" w="38100">
                    <a:solidFill>
                      <a:srgbClr val="D3A91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8" name="Oval 22"/>
              <p:cNvSpPr>
                <a:spLocks noChangeArrowheads="1"/>
              </p:cNvSpPr>
              <p:nvPr/>
            </p:nvSpPr>
            <p:spPr bwMode="gray">
              <a:xfrm>
                <a:off x="2454" y="1260"/>
                <a:ext cx="1044" cy="1044"/>
              </a:xfrm>
              <a:prstGeom prst="ellipse">
                <a:avLst/>
              </a:prstGeom>
              <a:solidFill>
                <a:srgbClr val="EB6743"/>
              </a:solidFill>
              <a:ln w="571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34839" name="Rectangle 23"/>
            <p:cNvSpPr>
              <a:spLocks noChangeArrowheads="1"/>
            </p:cNvSpPr>
            <p:nvPr/>
          </p:nvSpPr>
          <p:spPr bwMode="gray">
            <a:xfrm>
              <a:off x="3795838" y="5708500"/>
              <a:ext cx="142930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smtClean="0">
                  <a:solidFill>
                    <a:schemeClr val="bg1"/>
                  </a:solidFill>
                </a:rPr>
                <a:t>Nguyên tắc quản lý thông tin</a:t>
              </a:r>
              <a:endParaRPr lang="en-US" b="1">
                <a:solidFill>
                  <a:schemeClr val="bg1"/>
                </a:solidFill>
              </a:endParaRPr>
            </a:p>
          </p:txBody>
        </p:sp>
      </p:grpSp>
      <p:sp>
        <p:nvSpPr>
          <p:cNvPr id="29" name="Title 1"/>
          <p:cNvSpPr>
            <a:spLocks noGrp="1"/>
          </p:cNvSpPr>
          <p:nvPr>
            <p:ph type="title"/>
          </p:nvPr>
        </p:nvSpPr>
        <p:spPr>
          <a:xfrm>
            <a:off x="914400" y="304800"/>
            <a:ext cx="7162800" cy="685800"/>
          </a:xfrm>
        </p:spPr>
        <p:txBody>
          <a:bodyPr/>
          <a:lstStyle/>
          <a:p>
            <a:pPr algn="ctr"/>
            <a:r>
              <a:rPr lang="en-US" sz="2800">
                <a:solidFill>
                  <a:srgbClr val="FF0000"/>
                </a:solidFill>
              </a:rPr>
              <a:t>4. QUẢN LÝ THÔNG TIN</a:t>
            </a:r>
          </a:p>
        </p:txBody>
      </p:sp>
      <p:sp>
        <p:nvSpPr>
          <p:cNvPr id="35"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
        <p:nvSpPr>
          <p:cNvPr id="41" name="Arc 2"/>
          <p:cNvSpPr>
            <a:spLocks/>
          </p:cNvSpPr>
          <p:nvPr/>
        </p:nvSpPr>
        <p:spPr bwMode="gray">
          <a:xfrm>
            <a:off x="1447800" y="1524000"/>
            <a:ext cx="6172200" cy="2417167"/>
          </a:xfrm>
          <a:custGeom>
            <a:avLst/>
            <a:gdLst>
              <a:gd name="G0" fmla="+- 19752 0 0"/>
              <a:gd name="G1" fmla="+- 21600 0 0"/>
              <a:gd name="G2" fmla="+- 21600 0 0"/>
              <a:gd name="T0" fmla="*/ 0 w 38158"/>
              <a:gd name="T1" fmla="*/ 12858 h 21600"/>
              <a:gd name="T2" fmla="*/ 38158 w 38158"/>
              <a:gd name="T3" fmla="*/ 10296 h 21600"/>
              <a:gd name="T4" fmla="*/ 19752 w 38158"/>
              <a:gd name="T5" fmla="*/ 21600 h 21600"/>
            </a:gdLst>
            <a:ahLst/>
            <a:cxnLst>
              <a:cxn ang="0">
                <a:pos x="T0" y="T1"/>
              </a:cxn>
              <a:cxn ang="0">
                <a:pos x="T2" y="T3"/>
              </a:cxn>
              <a:cxn ang="0">
                <a:pos x="T4" y="T5"/>
              </a:cxn>
            </a:cxnLst>
            <a:rect l="0" t="0" r="r" b="b"/>
            <a:pathLst>
              <a:path w="38158" h="21600" fill="none" extrusionOk="0">
                <a:moveTo>
                  <a:pt x="0" y="12858"/>
                </a:moveTo>
                <a:cubicBezTo>
                  <a:pt x="3459" y="5041"/>
                  <a:pt x="11203" y="-1"/>
                  <a:pt x="19752" y="0"/>
                </a:cubicBezTo>
                <a:cubicBezTo>
                  <a:pt x="27259" y="0"/>
                  <a:pt x="34228" y="3898"/>
                  <a:pt x="38157" y="10296"/>
                </a:cubicBezTo>
              </a:path>
              <a:path w="38158" h="21600" stroke="0" extrusionOk="0">
                <a:moveTo>
                  <a:pt x="0" y="12858"/>
                </a:moveTo>
                <a:cubicBezTo>
                  <a:pt x="3459" y="5041"/>
                  <a:pt x="11203" y="-1"/>
                  <a:pt x="19752" y="0"/>
                </a:cubicBezTo>
                <a:cubicBezTo>
                  <a:pt x="27259" y="0"/>
                  <a:pt x="34228" y="3898"/>
                  <a:pt x="38157" y="10296"/>
                </a:cubicBezTo>
                <a:lnTo>
                  <a:pt x="19752" y="21600"/>
                </a:lnTo>
                <a:close/>
              </a:path>
            </a:pathLst>
          </a:custGeom>
          <a:noFill/>
          <a:ln w="57150" cap="rnd">
            <a:solidFill>
              <a:schemeClr val="accent2"/>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10" name="Group 9"/>
          <p:cNvGrpSpPr/>
          <p:nvPr/>
        </p:nvGrpSpPr>
        <p:grpSpPr>
          <a:xfrm>
            <a:off x="5931676" y="2057400"/>
            <a:ext cx="3036888" cy="4160976"/>
            <a:chOff x="5931676" y="2393950"/>
            <a:chExt cx="3036888" cy="4160976"/>
          </a:xfrm>
        </p:grpSpPr>
        <p:grpSp>
          <p:nvGrpSpPr>
            <p:cNvPr id="8" name="Group 7"/>
            <p:cNvGrpSpPr/>
            <p:nvPr/>
          </p:nvGrpSpPr>
          <p:grpSpPr>
            <a:xfrm>
              <a:off x="6737350" y="2393950"/>
              <a:ext cx="1263650" cy="1263650"/>
              <a:chOff x="6934200" y="3329619"/>
              <a:chExt cx="1263650" cy="1263650"/>
            </a:xfrm>
          </p:grpSpPr>
          <p:sp>
            <p:nvSpPr>
              <p:cNvPr id="34831" name="Oval 15"/>
              <p:cNvSpPr>
                <a:spLocks noChangeArrowheads="1"/>
              </p:cNvSpPr>
              <p:nvPr/>
            </p:nvSpPr>
            <p:spPr bwMode="gray">
              <a:xfrm>
                <a:off x="6934200" y="3329619"/>
                <a:ext cx="1263650" cy="1263650"/>
              </a:xfrm>
              <a:prstGeom prst="ellipse">
                <a:avLst/>
              </a:prstGeom>
              <a:solidFill>
                <a:schemeClr val="folHlink"/>
              </a:solidFill>
              <a:ln w="114300" cmpd="thinThick">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2" name="Rectangle 16"/>
              <p:cNvSpPr>
                <a:spLocks noChangeArrowheads="1"/>
              </p:cNvSpPr>
              <p:nvPr/>
            </p:nvSpPr>
            <p:spPr bwMode="gray">
              <a:xfrm>
                <a:off x="6978650" y="3581400"/>
                <a:ext cx="11938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3806097" algn="ctr" rotWithShape="0">
                        <a:schemeClr val="bg2">
                          <a:alpha val="50000"/>
                        </a:schemeClr>
                      </a:outerShdw>
                    </a:effectLst>
                  </a14:hiddenEffects>
                </a:ext>
              </a:extLst>
            </p:spPr>
            <p:txBody>
              <a:bodyPr>
                <a:spAutoFit/>
              </a:bodyPr>
              <a:lstStyle/>
              <a:p>
                <a:pPr algn="ctr"/>
                <a:r>
                  <a:rPr lang="en-US" b="1">
                    <a:solidFill>
                      <a:schemeClr val="bg1"/>
                    </a:solidFill>
                  </a:rPr>
                  <a:t>Quản lý thông tin ra</a:t>
                </a:r>
              </a:p>
            </p:txBody>
          </p:sp>
        </p:grpSp>
        <p:sp>
          <p:nvSpPr>
            <p:cNvPr id="34835" name="Rectangle 19"/>
            <p:cNvSpPr>
              <a:spLocks noChangeArrowheads="1"/>
            </p:cNvSpPr>
            <p:nvPr/>
          </p:nvSpPr>
          <p:spPr bwMode="gray">
            <a:xfrm>
              <a:off x="5931676" y="3733800"/>
              <a:ext cx="3036887"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ct val="50000"/>
                </a:spcBef>
              </a:pPr>
              <a:r>
                <a:rPr lang="en-US" b="1"/>
                <a:t>Phải bảo đảm là người cần nhận đã nhận được thông tin do mình gửi, có nhiều cách quản lý thông tin ra</a:t>
              </a:r>
            </a:p>
          </p:txBody>
        </p:sp>
        <p:sp>
          <p:nvSpPr>
            <p:cNvPr id="34" name="Rectangle 19"/>
            <p:cNvSpPr>
              <a:spLocks noChangeArrowheads="1"/>
            </p:cNvSpPr>
            <p:nvPr/>
          </p:nvSpPr>
          <p:spPr bwMode="gray">
            <a:xfrm>
              <a:off x="5976938" y="4800600"/>
              <a:ext cx="2991626"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mtClean="0"/>
                <a:t>+ Mang </a:t>
              </a:r>
              <a:r>
                <a:rPr lang="en-US"/>
                <a:t>trực tiếp đến người nhận và yêu cầu ký </a:t>
              </a:r>
              <a:r>
                <a:rPr lang="en-US" smtClean="0"/>
                <a:t>nhận</a:t>
              </a:r>
            </a:p>
            <a:p>
              <a:pPr algn="just"/>
              <a:r>
                <a:rPr lang="en-US" smtClean="0"/>
                <a:t>+ </a:t>
              </a:r>
              <a:r>
                <a:rPr lang="en-US"/>
                <a:t>Điện thoại hoặc email hỏi người nhận đã nhận thông tin chưa</a:t>
              </a:r>
              <a:r>
                <a:rPr lang="en-US" smtClean="0"/>
                <a:t>?</a:t>
              </a:r>
            </a:p>
            <a:p>
              <a:pPr algn="just"/>
              <a:r>
                <a:rPr lang="en-US" smtClean="0"/>
                <a:t>+ </a:t>
              </a:r>
              <a:r>
                <a:rPr lang="en-US"/>
                <a:t>Gửi bảo đảm qua bưu điện</a:t>
              </a:r>
            </a:p>
          </p:txBody>
        </p:sp>
      </p:grpSp>
      <p:grpSp>
        <p:nvGrpSpPr>
          <p:cNvPr id="9" name="Group 8"/>
          <p:cNvGrpSpPr/>
          <p:nvPr/>
        </p:nvGrpSpPr>
        <p:grpSpPr>
          <a:xfrm>
            <a:off x="551656" y="2209800"/>
            <a:ext cx="2743200" cy="3787687"/>
            <a:chOff x="551656" y="2514600"/>
            <a:chExt cx="2743200" cy="3787687"/>
          </a:xfrm>
        </p:grpSpPr>
        <p:sp>
          <p:nvSpPr>
            <p:cNvPr id="34821" name="Rectangle 5"/>
            <p:cNvSpPr>
              <a:spLocks noChangeArrowheads="1"/>
            </p:cNvSpPr>
            <p:nvPr/>
          </p:nvSpPr>
          <p:spPr bwMode="gray">
            <a:xfrm>
              <a:off x="551656" y="3966263"/>
              <a:ext cx="2743200" cy="2336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90000"/>
                </a:lnSpc>
                <a:spcBef>
                  <a:spcPct val="50000"/>
                </a:spcBef>
              </a:pPr>
              <a:r>
                <a:rPr lang="en-US" b="1"/>
                <a:t>Phải quy định một nơi cất các thông tin mới nhận được để thường xuyên xem xét và đưa vào giải quyết, tránh tình trạng bỏ giấy tờ lung tung rồi quên không làm (một bìa hồ sơ, một chỗ cố định trên bàn làm việc…)</a:t>
              </a:r>
            </a:p>
          </p:txBody>
        </p:sp>
        <p:grpSp>
          <p:nvGrpSpPr>
            <p:cNvPr id="7" name="Group 6"/>
            <p:cNvGrpSpPr/>
            <p:nvPr/>
          </p:nvGrpSpPr>
          <p:grpSpPr>
            <a:xfrm>
              <a:off x="1066800" y="2514600"/>
              <a:ext cx="1263650" cy="1263650"/>
              <a:chOff x="946150" y="3360738"/>
              <a:chExt cx="1263650" cy="1263650"/>
            </a:xfrm>
          </p:grpSpPr>
          <p:sp>
            <p:nvSpPr>
              <p:cNvPr id="34833" name="Oval 17"/>
              <p:cNvSpPr>
                <a:spLocks noChangeArrowheads="1"/>
              </p:cNvSpPr>
              <p:nvPr/>
            </p:nvSpPr>
            <p:spPr bwMode="gray">
              <a:xfrm>
                <a:off x="946150" y="3360738"/>
                <a:ext cx="1263650" cy="1263650"/>
              </a:xfrm>
              <a:prstGeom prst="ellipse">
                <a:avLst/>
              </a:prstGeom>
              <a:solidFill>
                <a:schemeClr val="accent2"/>
              </a:solidFill>
              <a:ln w="114300" cmpd="thinThick">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34834" name="Rectangle 18"/>
              <p:cNvSpPr>
                <a:spLocks noChangeArrowheads="1"/>
              </p:cNvSpPr>
              <p:nvPr/>
            </p:nvSpPr>
            <p:spPr bwMode="gray">
              <a:xfrm>
                <a:off x="990600" y="3572470"/>
                <a:ext cx="11938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28398" dir="3806097" algn="ctr" rotWithShape="0">
                        <a:schemeClr val="bg2">
                          <a:alpha val="50000"/>
                        </a:schemeClr>
                      </a:outerShdw>
                    </a:effectLst>
                  </a14:hiddenEffects>
                </a:ext>
              </a:extLst>
            </p:spPr>
            <p:txBody>
              <a:bodyPr>
                <a:spAutoFit/>
              </a:bodyPr>
              <a:lstStyle/>
              <a:p>
                <a:pPr algn="ctr"/>
                <a:r>
                  <a:rPr lang="en-US" b="1" smtClean="0">
                    <a:solidFill>
                      <a:schemeClr val="bg1"/>
                    </a:solidFill>
                  </a:rPr>
                  <a:t>Quản lý thông tin đầu vào</a:t>
                </a:r>
                <a:endParaRPr lang="en-US" b="1">
                  <a:solidFill>
                    <a:schemeClr val="bg1"/>
                  </a:solidFill>
                </a:endParaRPr>
              </a:p>
            </p:txBody>
          </p:sp>
        </p:grpSp>
      </p:grpSp>
    </p:spTree>
    <p:extLst>
      <p:ext uri="{BB962C8B-B14F-4D97-AF65-F5344CB8AC3E}">
        <p14:creationId xmlns:p14="http://schemas.microsoft.com/office/powerpoint/2010/main" val="27511130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8" repeatCount="indefinite" fill="hold" grpId="0" nodeType="afterEffect">
                                  <p:stCondLst>
                                    <p:cond delay="0"/>
                                  </p:stCondLst>
                                  <p:endCondLst>
                                    <p:cond evt="onNext" delay="0">
                                      <p:tgtEl>
                                        <p:sldTgt/>
                                      </p:tgtEl>
                                    </p:cond>
                                  </p:endCondLst>
                                  <p:childTnLst>
                                    <p:set>
                                      <p:cBhvr>
                                        <p:cTn id="14" dur="1" fill="hold">
                                          <p:stCondLst>
                                            <p:cond delay="0"/>
                                          </p:stCondLst>
                                        </p:cTn>
                                        <p:tgtEl>
                                          <p:spTgt spid="41"/>
                                        </p:tgtEl>
                                        <p:attrNameLst>
                                          <p:attrName>style.visibility</p:attrName>
                                        </p:attrNameLst>
                                      </p:cBhvr>
                                      <p:to>
                                        <p:strVal val="visible"/>
                                      </p:to>
                                    </p:set>
                                    <p:animEffect transition="in" filter="wipe(left)">
                                      <p:cBhvr>
                                        <p:cTn id="15" dur="3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AutoShape 5"/>
          <p:cNvSpPr>
            <a:spLocks noChangeAspect="1" noChangeArrowheads="1"/>
          </p:cNvSpPr>
          <p:nvPr/>
        </p:nvSpPr>
        <p:spPr bwMode="gray">
          <a:xfrm>
            <a:off x="313531" y="1915948"/>
            <a:ext cx="8317707" cy="3008312"/>
          </a:xfrm>
          <a:prstGeom prst="roundRect">
            <a:avLst>
              <a:gd name="adj" fmla="val 7606"/>
            </a:avLst>
          </a:prstGeom>
          <a:gradFill rotWithShape="1">
            <a:gsLst>
              <a:gs pos="0">
                <a:srgbClr val="EAEAEA">
                  <a:gamma/>
                  <a:tint val="10196"/>
                  <a:invGamma/>
                  <a:alpha val="39999"/>
                </a:srgbClr>
              </a:gs>
              <a:gs pos="100000">
                <a:srgbClr val="EAEAEA">
                  <a:alpha val="39999"/>
                </a:srgbClr>
              </a:gs>
            </a:gsLst>
            <a:lin ang="5400000" scaled="1"/>
          </a:gradFill>
          <a:ln w="19050">
            <a:solidFill>
              <a:schemeClr val="fo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1" name="Rectangle 10"/>
          <p:cNvSpPr/>
          <p:nvPr/>
        </p:nvSpPr>
        <p:spPr bwMode="auto">
          <a:xfrm>
            <a:off x="495450" y="1712476"/>
            <a:ext cx="4692458" cy="400110"/>
          </a:xfrm>
          <a:prstGeom prst="rect">
            <a:avLst/>
          </a:prstGeom>
          <a:solidFill>
            <a:schemeClr val="bg1"/>
          </a:solidFill>
          <a:ln>
            <a:solidFill>
              <a:schemeClr val="bg1"/>
            </a:solidFill>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i="0" u="none" strike="noStrike" normalizeH="0" baseline="-25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grpSp>
        <p:nvGrpSpPr>
          <p:cNvPr id="5" name="Group 4"/>
          <p:cNvGrpSpPr/>
          <p:nvPr/>
        </p:nvGrpSpPr>
        <p:grpSpPr>
          <a:xfrm>
            <a:off x="4845008" y="2345074"/>
            <a:ext cx="3613191" cy="1083926"/>
            <a:chOff x="3452813" y="3019425"/>
            <a:chExt cx="3613191" cy="1083926"/>
          </a:xfrm>
        </p:grpSpPr>
        <p:sp>
          <p:nvSpPr>
            <p:cNvPr id="27658" name="Oval 10" descr="edu01"/>
            <p:cNvSpPr>
              <a:spLocks noChangeArrowheads="1"/>
            </p:cNvSpPr>
            <p:nvPr/>
          </p:nvSpPr>
          <p:spPr bwMode="gray">
            <a:xfrm>
              <a:off x="3452813" y="3019425"/>
              <a:ext cx="685800" cy="685800"/>
            </a:xfrm>
            <a:prstGeom prst="ellipse">
              <a:avLst/>
            </a:prstGeom>
            <a:blipFill dpi="0" rotWithShape="1">
              <a:blip r:embed="rId2"/>
              <a:srcRect/>
              <a:stretch>
                <a:fillRect/>
              </a:stretch>
            </a:blipFill>
            <a:ln w="1905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7689" name="Rectangle 41"/>
            <p:cNvSpPr>
              <a:spLocks noChangeArrowheads="1"/>
            </p:cNvSpPr>
            <p:nvPr/>
          </p:nvSpPr>
          <p:spPr bwMode="gray">
            <a:xfrm>
              <a:off x="4148137" y="3087688"/>
              <a:ext cx="2917867"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nhận từ người quản lý (qua giao việc, qua kiểm tra…)</a:t>
              </a:r>
            </a:p>
          </p:txBody>
        </p:sp>
      </p:grpSp>
      <p:grpSp>
        <p:nvGrpSpPr>
          <p:cNvPr id="6" name="Group 5"/>
          <p:cNvGrpSpPr/>
          <p:nvPr/>
        </p:nvGrpSpPr>
        <p:grpSpPr>
          <a:xfrm>
            <a:off x="4800600" y="3623012"/>
            <a:ext cx="3744913" cy="1101388"/>
            <a:chOff x="6210300" y="3849688"/>
            <a:chExt cx="3744913" cy="1101388"/>
          </a:xfrm>
        </p:grpSpPr>
        <p:sp>
          <p:nvSpPr>
            <p:cNvPr id="27663" name="Oval 15" descr="edu04"/>
            <p:cNvSpPr>
              <a:spLocks noChangeArrowheads="1"/>
            </p:cNvSpPr>
            <p:nvPr/>
          </p:nvSpPr>
          <p:spPr bwMode="gray">
            <a:xfrm>
              <a:off x="6210300" y="3849688"/>
              <a:ext cx="685800" cy="685800"/>
            </a:xfrm>
            <a:prstGeom prst="ellipse">
              <a:avLst/>
            </a:prstGeom>
            <a:blipFill dpi="0" rotWithShape="1">
              <a:blip r:embed="rId3"/>
              <a:srcRect/>
              <a:stretch>
                <a:fillRect/>
              </a:stretch>
            </a:blipFill>
            <a:ln w="19050">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27693" name="Rectangle 45"/>
            <p:cNvSpPr>
              <a:spLocks noChangeArrowheads="1"/>
            </p:cNvSpPr>
            <p:nvPr/>
          </p:nvSpPr>
          <p:spPr bwMode="gray">
            <a:xfrm>
              <a:off x="6886574" y="3935413"/>
              <a:ext cx="3068639"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giữa mình và đồng nghiệp (trao đổi nội dung liên quan)</a:t>
              </a:r>
            </a:p>
          </p:txBody>
        </p:sp>
      </p:grpSp>
      <p:sp>
        <p:nvSpPr>
          <p:cNvPr id="48" name="Title 1"/>
          <p:cNvSpPr>
            <a:spLocks noGrp="1"/>
          </p:cNvSpPr>
          <p:nvPr>
            <p:ph type="title"/>
          </p:nvPr>
        </p:nvSpPr>
        <p:spPr>
          <a:xfrm>
            <a:off x="914400" y="304800"/>
            <a:ext cx="7162800" cy="685800"/>
          </a:xfrm>
        </p:spPr>
        <p:txBody>
          <a:bodyPr>
            <a:normAutofit/>
          </a:bodyPr>
          <a:lstStyle/>
          <a:p>
            <a:pPr algn="ctr"/>
            <a:r>
              <a:rPr lang="en-US" sz="2800" smtClean="0">
                <a:solidFill>
                  <a:srgbClr val="FF0000"/>
                </a:solidFill>
              </a:rPr>
              <a:t>4. QUẢN LÝ THÔNG TIN</a:t>
            </a:r>
            <a:endParaRPr lang="en-US" sz="2800">
              <a:solidFill>
                <a:srgbClr val="FF0000"/>
              </a:solidFill>
            </a:endParaRPr>
          </a:p>
        </p:txBody>
      </p:sp>
      <p:sp>
        <p:nvSpPr>
          <p:cNvPr id="27652" name="Text Box 9"/>
          <p:cNvSpPr txBox="1">
            <a:spLocks noChangeArrowheads="1"/>
          </p:cNvSpPr>
          <p:nvPr/>
        </p:nvSpPr>
        <p:spPr bwMode="gray">
          <a:xfrm>
            <a:off x="495450" y="1712476"/>
            <a:ext cx="6324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just"/>
            <a:r>
              <a:rPr lang="en-US" sz="2000" b="1" smtClean="0">
                <a:solidFill>
                  <a:srgbClr val="FF0000"/>
                </a:solidFill>
              </a:rPr>
              <a:t>CÁC LOẠI THÔNG TIN CẦN QUẢN LÝ</a:t>
            </a:r>
            <a:endParaRPr lang="en-US" sz="2000" b="1">
              <a:solidFill>
                <a:srgbClr val="FF0000"/>
              </a:solidFill>
            </a:endParaRPr>
          </a:p>
        </p:txBody>
      </p:sp>
      <p:grpSp>
        <p:nvGrpSpPr>
          <p:cNvPr id="9" name="Group 8"/>
          <p:cNvGrpSpPr/>
          <p:nvPr/>
        </p:nvGrpSpPr>
        <p:grpSpPr>
          <a:xfrm>
            <a:off x="495450" y="2416314"/>
            <a:ext cx="3162301" cy="484632"/>
            <a:chOff x="495450" y="2416314"/>
            <a:chExt cx="3162301" cy="484632"/>
          </a:xfrm>
        </p:grpSpPr>
        <p:sp>
          <p:nvSpPr>
            <p:cNvPr id="27686" name="Rectangle 38"/>
            <p:cNvSpPr>
              <a:spLocks noChangeArrowheads="1"/>
            </p:cNvSpPr>
            <p:nvPr/>
          </p:nvSpPr>
          <p:spPr bwMode="gray">
            <a:xfrm>
              <a:off x="1235575" y="2416314"/>
              <a:ext cx="242217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000" b="1">
                  <a:solidFill>
                    <a:schemeClr val="tx2"/>
                  </a:solidFill>
                </a:rPr>
                <a:t>Thông tin đầu vào</a:t>
              </a:r>
            </a:p>
          </p:txBody>
        </p:sp>
        <p:sp>
          <p:nvSpPr>
            <p:cNvPr id="7" name="Right Arrow 6"/>
            <p:cNvSpPr/>
            <p:nvPr/>
          </p:nvSpPr>
          <p:spPr bwMode="auto">
            <a:xfrm>
              <a:off x="495450" y="2416314"/>
              <a:ext cx="595552" cy="484632"/>
            </a:xfrm>
            <a:prstGeom prst="rightArrow">
              <a:avLst/>
            </a:pr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b="1" i="0" u="none" strike="noStrike" cap="none" normalizeH="0" baseline="-25000" smtClean="0">
                <a:ln>
                  <a:noFill/>
                </a:ln>
                <a:solidFill>
                  <a:schemeClr val="tx1"/>
                </a:solidFill>
                <a:effectLst/>
                <a:latin typeface="Arial" charset="0"/>
              </a:endParaRPr>
            </a:p>
          </p:txBody>
        </p:sp>
      </p:grpSp>
      <p:grpSp>
        <p:nvGrpSpPr>
          <p:cNvPr id="10" name="Group 9"/>
          <p:cNvGrpSpPr/>
          <p:nvPr/>
        </p:nvGrpSpPr>
        <p:grpSpPr>
          <a:xfrm>
            <a:off x="381000" y="3590925"/>
            <a:ext cx="2447925" cy="484632"/>
            <a:chOff x="381000" y="3590925"/>
            <a:chExt cx="2447925" cy="484632"/>
          </a:xfrm>
        </p:grpSpPr>
        <p:sp>
          <p:nvSpPr>
            <p:cNvPr id="27687" name="Rectangle 39"/>
            <p:cNvSpPr>
              <a:spLocks noChangeArrowheads="1"/>
            </p:cNvSpPr>
            <p:nvPr/>
          </p:nvSpPr>
          <p:spPr bwMode="gray">
            <a:xfrm>
              <a:off x="1152525" y="3590925"/>
              <a:ext cx="1676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n-US" sz="2000" b="1">
                  <a:solidFill>
                    <a:schemeClr val="tx2"/>
                  </a:solidFill>
                </a:rPr>
                <a:t>Thông tin ra </a:t>
              </a:r>
            </a:p>
          </p:txBody>
        </p:sp>
        <p:sp>
          <p:nvSpPr>
            <p:cNvPr id="8" name="Left Arrow 7"/>
            <p:cNvSpPr/>
            <p:nvPr/>
          </p:nvSpPr>
          <p:spPr bwMode="auto">
            <a:xfrm>
              <a:off x="381000" y="3590925"/>
              <a:ext cx="609600" cy="484632"/>
            </a:xfrm>
            <a:prstGeom prst="leftArrow">
              <a:avLst/>
            </a:pr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vi-VN" sz="1800" b="1" i="0" u="none" strike="noStrike" cap="none" normalizeH="0" baseline="-25000" smtClean="0">
                <a:ln>
                  <a:noFill/>
                </a:ln>
                <a:solidFill>
                  <a:schemeClr val="tx1"/>
                </a:solidFill>
                <a:effectLst/>
                <a:latin typeface="Arial" charset="0"/>
              </a:endParaRPr>
            </a:p>
          </p:txBody>
        </p:sp>
      </p:grpSp>
      <p:sp>
        <p:nvSpPr>
          <p:cNvPr id="60" name="Freeform 21"/>
          <p:cNvSpPr>
            <a:spLocks/>
          </p:cNvSpPr>
          <p:nvPr/>
        </p:nvSpPr>
        <p:spPr bwMode="gray">
          <a:xfrm flipH="1">
            <a:off x="8134350" y="942975"/>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4"/>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34196394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barn(inVertical)">
                                      <p:cBhvr>
                                        <p:cTn id="7" dur="500"/>
                                        <p:tgtEl>
                                          <p:spTgt spid="2765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right)">
                                      <p:cBhvr>
                                        <p:cTn id="15" dur="500"/>
                                        <p:tgtEl>
                                          <p:spTgt spid="10"/>
                                        </p:tgtEl>
                                      </p:cBhvr>
                                    </p:animEffect>
                                  </p:childTnLst>
                                </p:cTn>
                              </p:par>
                            </p:childTnLst>
                          </p:cTn>
                        </p:par>
                        <p:par>
                          <p:cTn id="16" fill="hold">
                            <p:stCondLst>
                              <p:cond delay="1500"/>
                            </p:stCondLst>
                            <p:childTnLst>
                              <p:par>
                                <p:cTn id="17" presetID="6"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par>
                          <p:cTn id="20" fill="hold">
                            <p:stCondLst>
                              <p:cond delay="3500"/>
                            </p:stCondLst>
                            <p:childTnLst>
                              <p:par>
                                <p:cTn id="21" presetID="6"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in)">
                                      <p:cBhvr>
                                        <p:cTn id="2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QUẢN LÝ THÔNG TIN</a:t>
            </a:r>
          </a:p>
        </p:txBody>
      </p:sp>
      <p:sp>
        <p:nvSpPr>
          <p:cNvPr id="3" name="Content Placeholder 2"/>
          <p:cNvSpPr>
            <a:spLocks noGrp="1"/>
          </p:cNvSpPr>
          <p:nvPr>
            <p:ph idx="1"/>
          </p:nvPr>
        </p:nvSpPr>
        <p:spPr/>
        <p:txBody>
          <a:bodyPr>
            <a:normAutofit/>
          </a:bodyPr>
          <a:lstStyle/>
          <a:p>
            <a:pPr marL="0" indent="0" algn="just">
              <a:buNone/>
            </a:pPr>
            <a:r>
              <a:rPr lang="en-US" smtClean="0"/>
              <a:t>Các loại sổ sách ghi nhận lưu chuyển thông tin trong nội bộ</a:t>
            </a:r>
          </a:p>
          <a:p>
            <a:pPr algn="just"/>
            <a:r>
              <a:rPr lang="en-US" smtClean="0"/>
              <a:t>Sổ giao việc</a:t>
            </a:r>
          </a:p>
          <a:p>
            <a:pPr algn="just"/>
            <a:r>
              <a:rPr lang="en-US" smtClean="0"/>
              <a:t>Sổ giao nhận hồ sơ, giấy tờ</a:t>
            </a:r>
          </a:p>
          <a:p>
            <a:pPr algn="just"/>
            <a:r>
              <a:rPr lang="en-US" smtClean="0"/>
              <a:t>Sổ công văn đến – đi</a:t>
            </a:r>
          </a:p>
          <a:p>
            <a:pPr algn="just"/>
            <a:r>
              <a:rPr lang="en-US" smtClean="0"/>
              <a:t>Sổ giao nhận hồ sơ hoàn chỉnh</a:t>
            </a:r>
          </a:p>
          <a:p>
            <a:pPr algn="just"/>
            <a:r>
              <a:rPr lang="en-US" smtClean="0"/>
              <a:t>Sổ ghi nhận tiến độ giải quyết công việc</a:t>
            </a:r>
          </a:p>
          <a:p>
            <a:pPr algn="just"/>
            <a:r>
              <a:rPr lang="en-US" smtClean="0"/>
              <a:t>Xác định rõ lưu đồ thông tin</a:t>
            </a:r>
          </a:p>
          <a:p>
            <a:endParaRPr lang="en-US"/>
          </a:p>
        </p:txBody>
      </p:sp>
      <p:sp>
        <p:nvSpPr>
          <p:cNvPr id="4" name="Freeform 17"/>
          <p:cNvSpPr>
            <a:spLocks/>
          </p:cNvSpPr>
          <p:nvPr/>
        </p:nvSpPr>
        <p:spPr bwMode="gray">
          <a:xfrm flipH="1">
            <a:off x="8534400" y="198438"/>
            <a:ext cx="381000" cy="354012"/>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69 h 834"/>
              <a:gd name="T10" fmla="*/ 339786 w 832"/>
              <a:gd name="T11" fmla="*/ 353163 h 834"/>
              <a:gd name="T12" fmla="*/ 48541 w 832"/>
              <a:gd name="T13" fmla="*/ 354012 h 834"/>
              <a:gd name="T14" fmla="*/ 458 w 832"/>
              <a:gd name="T15" fmla="*/ 309442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64566846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anim calcmode="lin" valueType="num">
                                      <p:cBhvr>
                                        <p:cTn id="10" dur="5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5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fltVal val="0.5"/>
                                          </p:val>
                                        </p:tav>
                                        <p:tav tm="100000">
                                          <p:val>
                                            <p:strVal val="#ppt_x"/>
                                          </p:val>
                                        </p:tav>
                                      </p:tavLst>
                                    </p:anim>
                                    <p:anim calcmode="lin" valueType="num">
                                      <p:cBhvr>
                                        <p:cTn id="19" dur="500" fill="hold"/>
                                        <p:tgtEl>
                                          <p:spTgt spid="3">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7"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3">
                                            <p:txEl>
                                              <p:pRg st="3" end="3"/>
                                            </p:txEl>
                                          </p:spTgt>
                                        </p:tgtEl>
                                      </p:cBhvr>
                                    </p:animEffect>
                                    <p:anim calcmode="lin" valueType="num">
                                      <p:cBhvr>
                                        <p:cTn id="34" dur="500" fill="hold"/>
                                        <p:tgtEl>
                                          <p:spTgt spid="3">
                                            <p:txEl>
                                              <p:pRg st="3" end="3"/>
                                            </p:txEl>
                                          </p:spTgt>
                                        </p:tgtEl>
                                        <p:attrNameLst>
                                          <p:attrName>ppt_x</p:attrName>
                                        </p:attrNameLst>
                                      </p:cBhvr>
                                      <p:tavLst>
                                        <p:tav tm="0">
                                          <p:val>
                                            <p:fltVal val="0.5"/>
                                          </p:val>
                                        </p:tav>
                                        <p:tav tm="100000">
                                          <p:val>
                                            <p:strVal val="#ppt_x"/>
                                          </p:val>
                                        </p:tav>
                                      </p:tavLst>
                                    </p:anim>
                                    <p:anim calcmode="lin" valueType="num">
                                      <p:cBhvr>
                                        <p:cTn id="35" dur="500" fill="hold"/>
                                        <p:tgtEl>
                                          <p:spTgt spid="3">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1" dur="500"/>
                                        <p:tgtEl>
                                          <p:spTgt spid="3">
                                            <p:txEl>
                                              <p:pRg st="4" end="4"/>
                                            </p:txEl>
                                          </p:spTgt>
                                        </p:tgtEl>
                                      </p:cBhvr>
                                    </p:animEffect>
                                    <p:anim calcmode="lin" valueType="num">
                                      <p:cBhvr>
                                        <p:cTn id="42" dur="500" fill="hold"/>
                                        <p:tgtEl>
                                          <p:spTgt spid="3">
                                            <p:txEl>
                                              <p:pRg st="4" end="4"/>
                                            </p:txEl>
                                          </p:spTgt>
                                        </p:tgtEl>
                                        <p:attrNameLst>
                                          <p:attrName>ppt_x</p:attrName>
                                        </p:attrNameLst>
                                      </p:cBhvr>
                                      <p:tavLst>
                                        <p:tav tm="0">
                                          <p:val>
                                            <p:fltVal val="0.5"/>
                                          </p:val>
                                        </p:tav>
                                        <p:tav tm="100000">
                                          <p:val>
                                            <p:strVal val="#ppt_x"/>
                                          </p:val>
                                        </p:tav>
                                      </p:tavLst>
                                    </p:anim>
                                    <p:anim calcmode="lin" valueType="num">
                                      <p:cBhvr>
                                        <p:cTn id="43" dur="500" fill="hold"/>
                                        <p:tgtEl>
                                          <p:spTgt spid="3">
                                            <p:txEl>
                                              <p:pRg st="4" end="4"/>
                                            </p:txEl>
                                          </p:spTgt>
                                        </p:tgtEl>
                                        <p:attrNameLst>
                                          <p:attrName>ppt_y</p:attrName>
                                        </p:attrNameLst>
                                      </p:cBhvr>
                                      <p:tavLst>
                                        <p:tav tm="0">
                                          <p:val>
                                            <p:fltVal val="0.5"/>
                                          </p:val>
                                        </p:tav>
                                        <p:tav tm="100000">
                                          <p:val>
                                            <p:strVal val="#ppt_y"/>
                                          </p:val>
                                        </p:tav>
                                      </p:tavLst>
                                    </p:anim>
                                  </p:childTnLst>
                                </p:cTn>
                              </p:par>
                            </p:childTnLst>
                          </p:cTn>
                        </p:par>
                        <p:par>
                          <p:cTn id="44" fill="hold">
                            <p:stCondLst>
                              <p:cond delay="2500"/>
                            </p:stCondLst>
                            <p:childTnLst>
                              <p:par>
                                <p:cTn id="45" presetID="53" presetClass="entr" presetSubtype="528" fill="hold" grpId="0" nodeType="after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anim calcmode="lin" valueType="num">
                                      <p:cBhvr>
                                        <p:cTn id="50" dur="500" fill="hold"/>
                                        <p:tgtEl>
                                          <p:spTgt spid="3">
                                            <p:txEl>
                                              <p:pRg st="5" end="5"/>
                                            </p:txEl>
                                          </p:spTgt>
                                        </p:tgtEl>
                                        <p:attrNameLst>
                                          <p:attrName>ppt_x</p:attrName>
                                        </p:attrNameLst>
                                      </p:cBhvr>
                                      <p:tavLst>
                                        <p:tav tm="0">
                                          <p:val>
                                            <p:fltVal val="0.5"/>
                                          </p:val>
                                        </p:tav>
                                        <p:tav tm="100000">
                                          <p:val>
                                            <p:strVal val="#ppt_x"/>
                                          </p:val>
                                        </p:tav>
                                      </p:tavLst>
                                    </p:anim>
                                    <p:anim calcmode="lin" valueType="num">
                                      <p:cBhvr>
                                        <p:cTn id="51" dur="500" fill="hold"/>
                                        <p:tgtEl>
                                          <p:spTgt spid="3">
                                            <p:txEl>
                                              <p:pRg st="5" end="5"/>
                                            </p:txEl>
                                          </p:spTgt>
                                        </p:tgtEl>
                                        <p:attrNameLst>
                                          <p:attrName>ppt_y</p:attrName>
                                        </p:attrNameLst>
                                      </p:cBhvr>
                                      <p:tavLst>
                                        <p:tav tm="0">
                                          <p:val>
                                            <p:fltVal val="0.5"/>
                                          </p:val>
                                        </p:tav>
                                        <p:tav tm="100000">
                                          <p:val>
                                            <p:strVal val="#ppt_y"/>
                                          </p:val>
                                        </p:tav>
                                      </p:tavLst>
                                    </p:anim>
                                  </p:childTnLst>
                                </p:cTn>
                              </p:par>
                            </p:childTnLst>
                          </p:cTn>
                        </p:par>
                        <p:par>
                          <p:cTn id="52" fill="hold">
                            <p:stCondLst>
                              <p:cond delay="3000"/>
                            </p:stCondLst>
                            <p:childTnLst>
                              <p:par>
                                <p:cTn id="53" presetID="53" presetClass="entr" presetSubtype="528" fill="hold" grpId="0" nodeType="after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7" dur="500"/>
                                        <p:tgtEl>
                                          <p:spTgt spid="3">
                                            <p:txEl>
                                              <p:pRg st="6" end="6"/>
                                            </p:txEl>
                                          </p:spTgt>
                                        </p:tgtEl>
                                      </p:cBhvr>
                                    </p:animEffect>
                                    <p:anim calcmode="lin" valueType="num">
                                      <p:cBhvr>
                                        <p:cTn id="58" dur="500" fill="hold"/>
                                        <p:tgtEl>
                                          <p:spTgt spid="3">
                                            <p:txEl>
                                              <p:pRg st="6" end="6"/>
                                            </p:txEl>
                                          </p:spTgt>
                                        </p:tgtEl>
                                        <p:attrNameLst>
                                          <p:attrName>ppt_x</p:attrName>
                                        </p:attrNameLst>
                                      </p:cBhvr>
                                      <p:tavLst>
                                        <p:tav tm="0">
                                          <p:val>
                                            <p:fltVal val="0.5"/>
                                          </p:val>
                                        </p:tav>
                                        <p:tav tm="100000">
                                          <p:val>
                                            <p:strVal val="#ppt_x"/>
                                          </p:val>
                                        </p:tav>
                                      </p:tavLst>
                                    </p:anim>
                                    <p:anim calcmode="lin" valueType="num">
                                      <p:cBhvr>
                                        <p:cTn id="59" dur="500" fill="hold"/>
                                        <p:tgtEl>
                                          <p:spTgt spid="3">
                                            <p:txEl>
                                              <p:pRg st="6" end="6"/>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QUẢN LÝ THÔNG TIN</a:t>
            </a:r>
          </a:p>
        </p:txBody>
      </p:sp>
      <p:sp>
        <p:nvSpPr>
          <p:cNvPr id="3" name="Content Placeholder 2"/>
          <p:cNvSpPr>
            <a:spLocks noGrp="1"/>
          </p:cNvSpPr>
          <p:nvPr>
            <p:ph idx="1"/>
          </p:nvPr>
        </p:nvSpPr>
        <p:spPr/>
        <p:txBody>
          <a:bodyPr>
            <a:normAutofit/>
          </a:bodyPr>
          <a:lstStyle/>
          <a:p>
            <a:pPr marL="0" indent="0" algn="just">
              <a:buNone/>
            </a:pPr>
            <a:r>
              <a:rPr lang="en-US"/>
              <a:t>Sổ ghi nhận tiến độ giải quyết công </a:t>
            </a:r>
            <a:r>
              <a:rPr lang="en-US" smtClean="0"/>
              <a:t>việc: Là cuốn sổ theo dõi toàn bộ công việc của bạn, gồm:</a:t>
            </a:r>
          </a:p>
          <a:p>
            <a:pPr algn="just"/>
            <a:r>
              <a:rPr lang="en-US" smtClean="0"/>
              <a:t>Nội dung công việc</a:t>
            </a:r>
          </a:p>
          <a:p>
            <a:pPr algn="just"/>
            <a:r>
              <a:rPr lang="en-US" smtClean="0"/>
              <a:t>Người giao việc, ngày giao việc</a:t>
            </a:r>
          </a:p>
          <a:p>
            <a:pPr algn="just"/>
            <a:r>
              <a:rPr lang="en-US" smtClean="0"/>
              <a:t>Thời hạn</a:t>
            </a:r>
          </a:p>
          <a:p>
            <a:pPr algn="just"/>
            <a:r>
              <a:rPr lang="en-US" smtClean="0"/>
              <a:t>Diễn giải</a:t>
            </a:r>
          </a:p>
          <a:p>
            <a:pPr algn="just"/>
            <a:r>
              <a:rPr lang="en-US" smtClean="0"/>
              <a:t>Kết quả giải quyết công việc</a:t>
            </a:r>
          </a:p>
          <a:p>
            <a:pPr algn="just"/>
            <a:r>
              <a:rPr lang="en-US" smtClean="0"/>
              <a:t>Ngày hoàn thành, chuyển lưu</a:t>
            </a:r>
          </a:p>
          <a:p>
            <a:pPr algn="just"/>
            <a:endParaRPr lang="en-US"/>
          </a:p>
          <a:p>
            <a:endParaRPr lang="en-US"/>
          </a:p>
        </p:txBody>
      </p:sp>
      <p:sp>
        <p:nvSpPr>
          <p:cNvPr id="4"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32235905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500"/>
                                        <p:tgtEl>
                                          <p:spTgt spid="3">
                                            <p:txEl>
                                              <p:pRg st="1" end="1"/>
                                            </p:txEl>
                                          </p:spTgt>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 LẬP KẾ HOẠCH CÔNG TÁC</a:t>
            </a:r>
            <a:endParaRPr lang="en-US"/>
          </a:p>
        </p:txBody>
      </p:sp>
      <p:sp>
        <p:nvSpPr>
          <p:cNvPr id="3" name="Content Placeholder 2"/>
          <p:cNvSpPr>
            <a:spLocks noGrp="1"/>
          </p:cNvSpPr>
          <p:nvPr>
            <p:ph idx="1"/>
          </p:nvPr>
        </p:nvSpPr>
        <p:spPr/>
        <p:txBody>
          <a:bodyPr>
            <a:normAutofit/>
          </a:bodyPr>
          <a:lstStyle/>
          <a:p>
            <a:pPr algn="just"/>
            <a:r>
              <a:rPr lang="en-US" smtClean="0"/>
              <a:t>Bạn phải liệt kê được những công việc mà bạn phải thực hiện</a:t>
            </a:r>
          </a:p>
          <a:p>
            <a:pPr algn="just"/>
            <a:r>
              <a:rPr lang="en-US" smtClean="0"/>
              <a:t>Ước lượng thời gian cho các công việc thường xuyên</a:t>
            </a:r>
          </a:p>
          <a:p>
            <a:pPr algn="just"/>
            <a:r>
              <a:rPr lang="en-US" smtClean="0"/>
              <a:t>Dự báo những công việc phát sinh tại đơn vị của mình (dù có lặp lại nhưng không phải là công việc thường xuyên vì chỉ thực hiện khi có yêu cầu) </a:t>
            </a:r>
          </a:p>
          <a:p>
            <a:pPr algn="just"/>
            <a:r>
              <a:rPr lang="en-US" smtClean="0"/>
              <a:t>Từ đó lập kế hoạch làm việc trong năm (năm học)</a:t>
            </a:r>
          </a:p>
        </p:txBody>
      </p:sp>
      <p:sp>
        <p:nvSpPr>
          <p:cNvPr id="4" name="Freeform 19"/>
          <p:cNvSpPr>
            <a:spLocks/>
          </p:cNvSpPr>
          <p:nvPr/>
        </p:nvSpPr>
        <p:spPr bwMode="gray">
          <a:xfrm flipH="1">
            <a:off x="8535988" y="571500"/>
            <a:ext cx="381000" cy="354013"/>
          </a:xfrm>
          <a:custGeom>
            <a:avLst/>
            <a:gdLst>
              <a:gd name="T0" fmla="*/ 0 w 832"/>
              <a:gd name="T1" fmla="*/ 120 h 834"/>
              <a:gd name="T2" fmla="*/ 112 w 832"/>
              <a:gd name="T3" fmla="*/ 3 h 834"/>
              <a:gd name="T4" fmla="*/ 727 w 832"/>
              <a:gd name="T5" fmla="*/ 3 h 834"/>
              <a:gd name="T6" fmla="*/ 832 w 832"/>
              <a:gd name="T7" fmla="*/ 106 h 834"/>
              <a:gd name="T8" fmla="*/ 832 w 832"/>
              <a:gd name="T9" fmla="*/ 726 h 834"/>
              <a:gd name="T10" fmla="*/ 742 w 832"/>
              <a:gd name="T11" fmla="*/ 832 h 834"/>
              <a:gd name="T12" fmla="*/ 106 w 832"/>
              <a:gd name="T13" fmla="*/ 834 h 834"/>
              <a:gd name="T14" fmla="*/ 1 w 832"/>
              <a:gd name="T15" fmla="*/ 729 h 834"/>
              <a:gd name="T16" fmla="*/ 0 w 832"/>
              <a:gd name="T17" fmla="*/ 12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000"/>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20652358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1" dur="500"/>
                                        <p:tgtEl>
                                          <p:spTgt spid="3">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mtClean="0"/>
              <a:t>5. LẬP KẾ HOẠCH CÔNG TÁC</a:t>
            </a:r>
            <a:endParaRPr lang="en-US" dirty="0"/>
          </a:p>
        </p:txBody>
      </p:sp>
      <p:grpSp>
        <p:nvGrpSpPr>
          <p:cNvPr id="3" name="Group 26"/>
          <p:cNvGrpSpPr/>
          <p:nvPr/>
        </p:nvGrpSpPr>
        <p:grpSpPr>
          <a:xfrm>
            <a:off x="647564" y="1143000"/>
            <a:ext cx="7963036" cy="5486119"/>
            <a:chOff x="365806" y="985464"/>
            <a:chExt cx="8572160" cy="5905773"/>
          </a:xfrm>
        </p:grpSpPr>
        <p:grpSp>
          <p:nvGrpSpPr>
            <p:cNvPr id="7" name="Group 35"/>
            <p:cNvGrpSpPr/>
            <p:nvPr/>
          </p:nvGrpSpPr>
          <p:grpSpPr bwMode="gray">
            <a:xfrm>
              <a:off x="2319122" y="1858762"/>
              <a:ext cx="4519318" cy="3927754"/>
              <a:chOff x="2136289" y="1858762"/>
              <a:chExt cx="4519318" cy="3927754"/>
            </a:xfrm>
          </p:grpSpPr>
          <p:grpSp>
            <p:nvGrpSpPr>
              <p:cNvPr id="8" name="Group 2"/>
              <p:cNvGrpSpPr/>
              <p:nvPr/>
            </p:nvGrpSpPr>
            <p:grpSpPr bwMode="gray">
              <a:xfrm>
                <a:off x="2136289" y="3282957"/>
                <a:ext cx="4513235" cy="2503559"/>
                <a:chOff x="2279460" y="3287641"/>
                <a:chExt cx="4513235" cy="2503559"/>
              </a:xfrm>
              <a:gradFill flip="none" rotWithShape="1">
                <a:gsLst>
                  <a:gs pos="23000">
                    <a:schemeClr val="accent1"/>
                  </a:gs>
                  <a:gs pos="60000">
                    <a:schemeClr val="accent1">
                      <a:lumMod val="60000"/>
                      <a:lumOff val="40000"/>
                    </a:schemeClr>
                  </a:gs>
                  <a:gs pos="86000">
                    <a:schemeClr val="accent1"/>
                  </a:gs>
                </a:gsLst>
                <a:lin ang="0" scaled="1"/>
                <a:tileRect/>
              </a:gradFill>
              <a:effectLst/>
              <a:scene3d>
                <a:camera prst="orthographicFront">
                  <a:rot lat="0" lon="0" rev="0"/>
                </a:camera>
                <a:lightRig rig="balanced" dir="t"/>
              </a:scene3d>
            </p:grpSpPr>
            <p:sp>
              <p:nvSpPr>
                <p:cNvPr id="4" name="Trapezoid 3"/>
                <p:cNvSpPr/>
                <p:nvPr/>
              </p:nvSpPr>
              <p:spPr bwMode="gray">
                <a:xfrm>
                  <a:off x="2971800" y="4648200"/>
                  <a:ext cx="3048000" cy="1143000"/>
                </a:xfrm>
                <a:prstGeom prst="trapezoid">
                  <a:avLst>
                    <a:gd name="adj" fmla="val 72059"/>
                  </a:avLst>
                </a:prstGeom>
                <a:solidFill>
                  <a:schemeClr val="accent1"/>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5" name="Freeform 4"/>
                <p:cNvSpPr/>
                <p:nvPr/>
              </p:nvSpPr>
              <p:spPr bwMode="gray">
                <a:xfrm rot="18077337">
                  <a:off x="4934224" y="3784896"/>
                  <a:ext cx="2355726" cy="1361216"/>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477844 w 2339423"/>
                    <a:gd name="connsiteY2" fmla="*/ 39068 h 1356645"/>
                    <a:gd name="connsiteX3" fmla="*/ 2339423 w 2339423"/>
                    <a:gd name="connsiteY3" fmla="*/ 1356645 h 1356645"/>
                    <a:gd name="connsiteX4" fmla="*/ 0 w 2339423"/>
                    <a:gd name="connsiteY4" fmla="*/ 1332935 h 1356645"/>
                    <a:gd name="connsiteX0" fmla="*/ 0 w 2317282"/>
                    <a:gd name="connsiteY0" fmla="*/ 1332935 h 1370100"/>
                    <a:gd name="connsiteX1" fmla="*/ 541798 w 2317282"/>
                    <a:gd name="connsiteY1" fmla="*/ 0 h 1370100"/>
                    <a:gd name="connsiteX2" fmla="*/ 1477844 w 2317282"/>
                    <a:gd name="connsiteY2" fmla="*/ 39068 h 1370100"/>
                    <a:gd name="connsiteX3" fmla="*/ 2317282 w 2317282"/>
                    <a:gd name="connsiteY3" fmla="*/ 1370100 h 1370100"/>
                    <a:gd name="connsiteX4" fmla="*/ 0 w 2317282"/>
                    <a:gd name="connsiteY4" fmla="*/ 1332935 h 1370100"/>
                    <a:gd name="connsiteX0" fmla="*/ 0 w 2305561"/>
                    <a:gd name="connsiteY0" fmla="*/ 1332935 h 1377224"/>
                    <a:gd name="connsiteX1" fmla="*/ 541798 w 2305561"/>
                    <a:gd name="connsiteY1" fmla="*/ 0 h 1377224"/>
                    <a:gd name="connsiteX2" fmla="*/ 1477844 w 2305561"/>
                    <a:gd name="connsiteY2" fmla="*/ 3906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86500 w 2305561"/>
                    <a:gd name="connsiteY2" fmla="*/ 4450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90407 w 2305561"/>
                    <a:gd name="connsiteY2" fmla="*/ 42133 h 1377224"/>
                    <a:gd name="connsiteX3" fmla="*/ 2305561 w 2305561"/>
                    <a:gd name="connsiteY3" fmla="*/ 1377224 h 1377224"/>
                    <a:gd name="connsiteX4" fmla="*/ 0 w 2305561"/>
                    <a:gd name="connsiteY4" fmla="*/ 1332935 h 1377224"/>
                    <a:gd name="connsiteX0" fmla="*/ 0 w 2329386"/>
                    <a:gd name="connsiteY0" fmla="*/ 1300326 h 1377224"/>
                    <a:gd name="connsiteX1" fmla="*/ 565623 w 2329386"/>
                    <a:gd name="connsiteY1" fmla="*/ 0 h 1377224"/>
                    <a:gd name="connsiteX2" fmla="*/ 1514232 w 2329386"/>
                    <a:gd name="connsiteY2" fmla="*/ 42133 h 1377224"/>
                    <a:gd name="connsiteX3" fmla="*/ 2329386 w 2329386"/>
                    <a:gd name="connsiteY3" fmla="*/ 1377224 h 1377224"/>
                    <a:gd name="connsiteX4" fmla="*/ 0 w 2329386"/>
                    <a:gd name="connsiteY4" fmla="*/ 1300326 h 1377224"/>
                    <a:gd name="connsiteX0" fmla="*/ 0 w 2329386"/>
                    <a:gd name="connsiteY0" fmla="*/ 1300326 h 1377224"/>
                    <a:gd name="connsiteX1" fmla="*/ 565623 w 2329386"/>
                    <a:gd name="connsiteY1" fmla="*/ 0 h 1377224"/>
                    <a:gd name="connsiteX2" fmla="*/ 1552678 w 2329386"/>
                    <a:gd name="connsiteY2" fmla="*/ 37804 h 1377224"/>
                    <a:gd name="connsiteX3" fmla="*/ 2329386 w 2329386"/>
                    <a:gd name="connsiteY3" fmla="*/ 1377224 h 1377224"/>
                    <a:gd name="connsiteX4" fmla="*/ 0 w 2329386"/>
                    <a:gd name="connsiteY4" fmla="*/ 1300326 h 1377224"/>
                    <a:gd name="connsiteX0" fmla="*/ 0 w 2355726"/>
                    <a:gd name="connsiteY0" fmla="*/ 1300326 h 1361216"/>
                    <a:gd name="connsiteX1" fmla="*/ 565623 w 2355726"/>
                    <a:gd name="connsiteY1" fmla="*/ 0 h 1361216"/>
                    <a:gd name="connsiteX2" fmla="*/ 1552678 w 2355726"/>
                    <a:gd name="connsiteY2" fmla="*/ 37804 h 1361216"/>
                    <a:gd name="connsiteX3" fmla="*/ 2355726 w 2355726"/>
                    <a:gd name="connsiteY3" fmla="*/ 1361216 h 1361216"/>
                    <a:gd name="connsiteX4" fmla="*/ 0 w 2355726"/>
                    <a:gd name="connsiteY4" fmla="*/ 1300326 h 1361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5726" h="1361216">
                      <a:moveTo>
                        <a:pt x="0" y="1300326"/>
                      </a:moveTo>
                      <a:lnTo>
                        <a:pt x="565623" y="0"/>
                      </a:lnTo>
                      <a:lnTo>
                        <a:pt x="1552678" y="37804"/>
                      </a:lnTo>
                      <a:lnTo>
                        <a:pt x="2355726" y="1361216"/>
                      </a:lnTo>
                      <a:lnTo>
                        <a:pt x="0" y="1300326"/>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6" name="Freeform 5"/>
                <p:cNvSpPr/>
                <p:nvPr/>
              </p:nvSpPr>
              <p:spPr bwMode="gray">
                <a:xfrm rot="3522663" flipH="1">
                  <a:off x="1785428" y="3824393"/>
                  <a:ext cx="2293077" cy="1305013"/>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4545"/>
                    <a:gd name="connsiteY0" fmla="*/ 1332935 h 1372093"/>
                    <a:gd name="connsiteX1" fmla="*/ 541798 w 2334545"/>
                    <a:gd name="connsiteY1" fmla="*/ 0 h 1372093"/>
                    <a:gd name="connsiteX2" fmla="*/ 1517346 w 2334545"/>
                    <a:gd name="connsiteY2" fmla="*/ 45378 h 1372093"/>
                    <a:gd name="connsiteX3" fmla="*/ 2334545 w 2334545"/>
                    <a:gd name="connsiteY3" fmla="*/ 1372093 h 1372093"/>
                    <a:gd name="connsiteX4" fmla="*/ 0 w 2334545"/>
                    <a:gd name="connsiteY4" fmla="*/ 1332935 h 1372093"/>
                    <a:gd name="connsiteX0" fmla="*/ 0 w 2294200"/>
                    <a:gd name="connsiteY0" fmla="*/ 1332935 h 1355594"/>
                    <a:gd name="connsiteX1" fmla="*/ 541798 w 2294200"/>
                    <a:gd name="connsiteY1" fmla="*/ 0 h 1355594"/>
                    <a:gd name="connsiteX2" fmla="*/ 1517346 w 2294200"/>
                    <a:gd name="connsiteY2" fmla="*/ 45378 h 1355594"/>
                    <a:gd name="connsiteX3" fmla="*/ 2294200 w 2294200"/>
                    <a:gd name="connsiteY3" fmla="*/ 1355594 h 1355594"/>
                    <a:gd name="connsiteX4" fmla="*/ 0 w 2294200"/>
                    <a:gd name="connsiteY4" fmla="*/ 1332935 h 1355594"/>
                    <a:gd name="connsiteX0" fmla="*/ 0 w 2293077"/>
                    <a:gd name="connsiteY0" fmla="*/ 1332935 h 1342010"/>
                    <a:gd name="connsiteX1" fmla="*/ 541798 w 2293077"/>
                    <a:gd name="connsiteY1" fmla="*/ 0 h 1342010"/>
                    <a:gd name="connsiteX2" fmla="*/ 1517346 w 2293077"/>
                    <a:gd name="connsiteY2" fmla="*/ 45378 h 1342010"/>
                    <a:gd name="connsiteX3" fmla="*/ 2293077 w 2293077"/>
                    <a:gd name="connsiteY3" fmla="*/ 1342010 h 1342010"/>
                    <a:gd name="connsiteX4" fmla="*/ 0 w 2293077"/>
                    <a:gd name="connsiteY4" fmla="*/ 1332935 h 1342010"/>
                    <a:gd name="connsiteX0" fmla="*/ 0 w 2293077"/>
                    <a:gd name="connsiteY0" fmla="*/ 1332935 h 1342010"/>
                    <a:gd name="connsiteX1" fmla="*/ 541798 w 2293077"/>
                    <a:gd name="connsiteY1" fmla="*/ 0 h 1342010"/>
                    <a:gd name="connsiteX2" fmla="*/ 1500595 w 2293077"/>
                    <a:gd name="connsiteY2" fmla="*/ 41290 h 1342010"/>
                    <a:gd name="connsiteX3" fmla="*/ 2293077 w 2293077"/>
                    <a:gd name="connsiteY3" fmla="*/ 1342010 h 1342010"/>
                    <a:gd name="connsiteX4" fmla="*/ 0 w 2293077"/>
                    <a:gd name="connsiteY4" fmla="*/ 1332935 h 1342010"/>
                    <a:gd name="connsiteX0" fmla="*/ 0 w 2293077"/>
                    <a:gd name="connsiteY0" fmla="*/ 1352057 h 1361132"/>
                    <a:gd name="connsiteX1" fmla="*/ 573260 w 2293077"/>
                    <a:gd name="connsiteY1" fmla="*/ 0 h 1361132"/>
                    <a:gd name="connsiteX2" fmla="*/ 1500595 w 2293077"/>
                    <a:gd name="connsiteY2" fmla="*/ 60412 h 1361132"/>
                    <a:gd name="connsiteX3" fmla="*/ 2293077 w 2293077"/>
                    <a:gd name="connsiteY3" fmla="*/ 1361132 h 1361132"/>
                    <a:gd name="connsiteX4" fmla="*/ 0 w 2293077"/>
                    <a:gd name="connsiteY4" fmla="*/ 1352057 h 1361132"/>
                    <a:gd name="connsiteX0" fmla="*/ 0 w 2293077"/>
                    <a:gd name="connsiteY0" fmla="*/ 1304168 h 1313243"/>
                    <a:gd name="connsiteX1" fmla="*/ 621400 w 2293077"/>
                    <a:gd name="connsiteY1" fmla="*/ 0 h 1313243"/>
                    <a:gd name="connsiteX2" fmla="*/ 1500595 w 2293077"/>
                    <a:gd name="connsiteY2" fmla="*/ 12523 h 1313243"/>
                    <a:gd name="connsiteX3" fmla="*/ 2293077 w 2293077"/>
                    <a:gd name="connsiteY3" fmla="*/ 1313243 h 1313243"/>
                    <a:gd name="connsiteX4" fmla="*/ 0 w 2293077"/>
                    <a:gd name="connsiteY4" fmla="*/ 1304168 h 1313243"/>
                    <a:gd name="connsiteX0" fmla="*/ 0 w 2293077"/>
                    <a:gd name="connsiteY0" fmla="*/ 1291645 h 1300720"/>
                    <a:gd name="connsiteX1" fmla="*/ 600182 w 2293077"/>
                    <a:gd name="connsiteY1" fmla="*/ 372 h 1300720"/>
                    <a:gd name="connsiteX2" fmla="*/ 1500595 w 2293077"/>
                    <a:gd name="connsiteY2" fmla="*/ 0 h 1300720"/>
                    <a:gd name="connsiteX3" fmla="*/ 2293077 w 2293077"/>
                    <a:gd name="connsiteY3" fmla="*/ 1300720 h 1300720"/>
                    <a:gd name="connsiteX4" fmla="*/ 0 w 2293077"/>
                    <a:gd name="connsiteY4" fmla="*/ 1291645 h 1300720"/>
                    <a:gd name="connsiteX0" fmla="*/ 0 w 2293077"/>
                    <a:gd name="connsiteY0" fmla="*/ 1308833 h 1317908"/>
                    <a:gd name="connsiteX1" fmla="*/ 589510 w 2293077"/>
                    <a:gd name="connsiteY1" fmla="*/ 0 h 1317908"/>
                    <a:gd name="connsiteX2" fmla="*/ 1500595 w 2293077"/>
                    <a:gd name="connsiteY2" fmla="*/ 17188 h 1317908"/>
                    <a:gd name="connsiteX3" fmla="*/ 2293077 w 2293077"/>
                    <a:gd name="connsiteY3" fmla="*/ 1317908 h 1317908"/>
                    <a:gd name="connsiteX4" fmla="*/ 0 w 2293077"/>
                    <a:gd name="connsiteY4" fmla="*/ 1308833 h 1317908"/>
                    <a:gd name="connsiteX0" fmla="*/ 0 w 2293077"/>
                    <a:gd name="connsiteY0" fmla="*/ 1295938 h 1305013"/>
                    <a:gd name="connsiteX1" fmla="*/ 568292 w 2293077"/>
                    <a:gd name="connsiteY1" fmla="*/ 0 h 1305013"/>
                    <a:gd name="connsiteX2" fmla="*/ 1500595 w 2293077"/>
                    <a:gd name="connsiteY2" fmla="*/ 4293 h 1305013"/>
                    <a:gd name="connsiteX3" fmla="*/ 2293077 w 2293077"/>
                    <a:gd name="connsiteY3" fmla="*/ 1305013 h 1305013"/>
                    <a:gd name="connsiteX4" fmla="*/ 0 w 2293077"/>
                    <a:gd name="connsiteY4" fmla="*/ 1295938 h 130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077" h="1305013">
                      <a:moveTo>
                        <a:pt x="0" y="1295938"/>
                      </a:moveTo>
                      <a:lnTo>
                        <a:pt x="568292" y="0"/>
                      </a:lnTo>
                      <a:lnTo>
                        <a:pt x="1500595" y="4293"/>
                      </a:lnTo>
                      <a:lnTo>
                        <a:pt x="2293077" y="1305013"/>
                      </a:lnTo>
                      <a:lnTo>
                        <a:pt x="0" y="1295938"/>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grpSp>
          <p:grpSp>
            <p:nvGrpSpPr>
              <p:cNvPr id="9" name="Group 10"/>
              <p:cNvGrpSpPr/>
              <p:nvPr/>
            </p:nvGrpSpPr>
            <p:grpSpPr bwMode="gray">
              <a:xfrm flipV="1">
                <a:off x="2146500" y="1858762"/>
                <a:ext cx="4509107" cy="2481837"/>
                <a:chOff x="2279397" y="3319637"/>
                <a:chExt cx="4509107" cy="2481837"/>
              </a:xfrm>
              <a:gradFill flip="none" rotWithShape="1">
                <a:gsLst>
                  <a:gs pos="23000">
                    <a:schemeClr val="accent2"/>
                  </a:gs>
                  <a:gs pos="60000">
                    <a:schemeClr val="accent2">
                      <a:lumMod val="60000"/>
                      <a:lumOff val="40000"/>
                    </a:schemeClr>
                  </a:gs>
                  <a:gs pos="86000">
                    <a:schemeClr val="accent2"/>
                  </a:gs>
                </a:gsLst>
                <a:lin ang="0" scaled="1"/>
                <a:tileRect/>
              </a:gradFill>
              <a:effectLst/>
              <a:scene3d>
                <a:camera prst="orthographicFront">
                  <a:rot lat="0" lon="0" rev="0"/>
                </a:camera>
                <a:lightRig rig="balanced" dir="t"/>
              </a:scene3d>
            </p:grpSpPr>
            <p:sp>
              <p:nvSpPr>
                <p:cNvPr id="12" name="Trapezoid 11"/>
                <p:cNvSpPr/>
                <p:nvPr/>
              </p:nvSpPr>
              <p:spPr bwMode="gray">
                <a:xfrm>
                  <a:off x="2982074" y="4658474"/>
                  <a:ext cx="3048000" cy="1143000"/>
                </a:xfrm>
                <a:prstGeom prst="trapezoid">
                  <a:avLst>
                    <a:gd name="adj" fmla="val 72059"/>
                  </a:avLst>
                </a:prstGeom>
                <a:grp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3" name="Freeform 12"/>
                <p:cNvSpPr/>
                <p:nvPr/>
              </p:nvSpPr>
              <p:spPr bwMode="gray">
                <a:xfrm rot="18077337">
                  <a:off x="4940535" y="3804498"/>
                  <a:ext cx="2332830" cy="1363108"/>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477844 w 2339423"/>
                    <a:gd name="connsiteY2" fmla="*/ 39068 h 1356645"/>
                    <a:gd name="connsiteX3" fmla="*/ 2339423 w 2339423"/>
                    <a:gd name="connsiteY3" fmla="*/ 1356645 h 1356645"/>
                    <a:gd name="connsiteX4" fmla="*/ 0 w 2339423"/>
                    <a:gd name="connsiteY4" fmla="*/ 1332935 h 1356645"/>
                    <a:gd name="connsiteX0" fmla="*/ 0 w 2317282"/>
                    <a:gd name="connsiteY0" fmla="*/ 1332935 h 1370100"/>
                    <a:gd name="connsiteX1" fmla="*/ 541798 w 2317282"/>
                    <a:gd name="connsiteY1" fmla="*/ 0 h 1370100"/>
                    <a:gd name="connsiteX2" fmla="*/ 1477844 w 2317282"/>
                    <a:gd name="connsiteY2" fmla="*/ 39068 h 1370100"/>
                    <a:gd name="connsiteX3" fmla="*/ 2317282 w 2317282"/>
                    <a:gd name="connsiteY3" fmla="*/ 1370100 h 1370100"/>
                    <a:gd name="connsiteX4" fmla="*/ 0 w 2317282"/>
                    <a:gd name="connsiteY4" fmla="*/ 1332935 h 1370100"/>
                    <a:gd name="connsiteX0" fmla="*/ 0 w 2305561"/>
                    <a:gd name="connsiteY0" fmla="*/ 1332935 h 1377224"/>
                    <a:gd name="connsiteX1" fmla="*/ 541798 w 2305561"/>
                    <a:gd name="connsiteY1" fmla="*/ 0 h 1377224"/>
                    <a:gd name="connsiteX2" fmla="*/ 1477844 w 2305561"/>
                    <a:gd name="connsiteY2" fmla="*/ 3906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86500 w 2305561"/>
                    <a:gd name="connsiteY2" fmla="*/ 44508 h 1377224"/>
                    <a:gd name="connsiteX3" fmla="*/ 2305561 w 2305561"/>
                    <a:gd name="connsiteY3" fmla="*/ 1377224 h 1377224"/>
                    <a:gd name="connsiteX4" fmla="*/ 0 w 2305561"/>
                    <a:gd name="connsiteY4" fmla="*/ 1332935 h 1377224"/>
                    <a:gd name="connsiteX0" fmla="*/ 0 w 2305561"/>
                    <a:gd name="connsiteY0" fmla="*/ 1332935 h 1377224"/>
                    <a:gd name="connsiteX1" fmla="*/ 541798 w 2305561"/>
                    <a:gd name="connsiteY1" fmla="*/ 0 h 1377224"/>
                    <a:gd name="connsiteX2" fmla="*/ 1490407 w 2305561"/>
                    <a:gd name="connsiteY2" fmla="*/ 42133 h 1377224"/>
                    <a:gd name="connsiteX3" fmla="*/ 2305561 w 2305561"/>
                    <a:gd name="connsiteY3" fmla="*/ 1377224 h 1377224"/>
                    <a:gd name="connsiteX4" fmla="*/ 0 w 2305561"/>
                    <a:gd name="connsiteY4" fmla="*/ 1332935 h 1377224"/>
                    <a:gd name="connsiteX0" fmla="*/ 0 w 2329386"/>
                    <a:gd name="connsiteY0" fmla="*/ 1300326 h 1377224"/>
                    <a:gd name="connsiteX1" fmla="*/ 565623 w 2329386"/>
                    <a:gd name="connsiteY1" fmla="*/ 0 h 1377224"/>
                    <a:gd name="connsiteX2" fmla="*/ 1514232 w 2329386"/>
                    <a:gd name="connsiteY2" fmla="*/ 42133 h 1377224"/>
                    <a:gd name="connsiteX3" fmla="*/ 2329386 w 2329386"/>
                    <a:gd name="connsiteY3" fmla="*/ 1377224 h 1377224"/>
                    <a:gd name="connsiteX4" fmla="*/ 0 w 2329386"/>
                    <a:gd name="connsiteY4" fmla="*/ 1300326 h 1377224"/>
                    <a:gd name="connsiteX0" fmla="*/ 0 w 2329386"/>
                    <a:gd name="connsiteY0" fmla="*/ 1300326 h 1377224"/>
                    <a:gd name="connsiteX1" fmla="*/ 565623 w 2329386"/>
                    <a:gd name="connsiteY1" fmla="*/ 0 h 1377224"/>
                    <a:gd name="connsiteX2" fmla="*/ 1552678 w 2329386"/>
                    <a:gd name="connsiteY2" fmla="*/ 37804 h 1377224"/>
                    <a:gd name="connsiteX3" fmla="*/ 2329386 w 2329386"/>
                    <a:gd name="connsiteY3" fmla="*/ 1377224 h 1377224"/>
                    <a:gd name="connsiteX4" fmla="*/ 0 w 2329386"/>
                    <a:gd name="connsiteY4" fmla="*/ 1300326 h 1377224"/>
                    <a:gd name="connsiteX0" fmla="*/ 0 w 2355726"/>
                    <a:gd name="connsiteY0" fmla="*/ 1300326 h 1361216"/>
                    <a:gd name="connsiteX1" fmla="*/ 565623 w 2355726"/>
                    <a:gd name="connsiteY1" fmla="*/ 0 h 1361216"/>
                    <a:gd name="connsiteX2" fmla="*/ 1552678 w 2355726"/>
                    <a:gd name="connsiteY2" fmla="*/ 37804 h 1361216"/>
                    <a:gd name="connsiteX3" fmla="*/ 2355726 w 2355726"/>
                    <a:gd name="connsiteY3" fmla="*/ 1361216 h 1361216"/>
                    <a:gd name="connsiteX4" fmla="*/ 0 w 2355726"/>
                    <a:gd name="connsiteY4" fmla="*/ 1300326 h 1361216"/>
                    <a:gd name="connsiteX0" fmla="*/ 0 w 2355726"/>
                    <a:gd name="connsiteY0" fmla="*/ 1300326 h 1361216"/>
                    <a:gd name="connsiteX1" fmla="*/ 565623 w 2355726"/>
                    <a:gd name="connsiteY1" fmla="*/ 0 h 1361216"/>
                    <a:gd name="connsiteX2" fmla="*/ 1528564 w 2355726"/>
                    <a:gd name="connsiteY2" fmla="*/ 6371 h 1361216"/>
                    <a:gd name="connsiteX3" fmla="*/ 2355726 w 2355726"/>
                    <a:gd name="connsiteY3" fmla="*/ 1361216 h 1361216"/>
                    <a:gd name="connsiteX4" fmla="*/ 0 w 2355726"/>
                    <a:gd name="connsiteY4" fmla="*/ 1300326 h 1361216"/>
                    <a:gd name="connsiteX0" fmla="*/ 0 w 2332830"/>
                    <a:gd name="connsiteY0" fmla="*/ 1300326 h 1363108"/>
                    <a:gd name="connsiteX1" fmla="*/ 565623 w 2332830"/>
                    <a:gd name="connsiteY1" fmla="*/ 0 h 1363108"/>
                    <a:gd name="connsiteX2" fmla="*/ 1528564 w 2332830"/>
                    <a:gd name="connsiteY2" fmla="*/ 6371 h 1363108"/>
                    <a:gd name="connsiteX3" fmla="*/ 2332830 w 2332830"/>
                    <a:gd name="connsiteY3" fmla="*/ 1363108 h 1363108"/>
                    <a:gd name="connsiteX4" fmla="*/ 0 w 2332830"/>
                    <a:gd name="connsiteY4" fmla="*/ 1300326 h 1363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2830" h="1363108">
                      <a:moveTo>
                        <a:pt x="0" y="1300326"/>
                      </a:moveTo>
                      <a:lnTo>
                        <a:pt x="565623" y="0"/>
                      </a:lnTo>
                      <a:lnTo>
                        <a:pt x="1528564" y="6371"/>
                      </a:lnTo>
                      <a:lnTo>
                        <a:pt x="2332830" y="1363108"/>
                      </a:lnTo>
                      <a:lnTo>
                        <a:pt x="0" y="1300326"/>
                      </a:lnTo>
                      <a:close/>
                    </a:path>
                  </a:pathLst>
                </a:custGeom>
                <a:grp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4" name="Freeform 13"/>
                <p:cNvSpPr/>
                <p:nvPr/>
              </p:nvSpPr>
              <p:spPr bwMode="gray">
                <a:xfrm rot="3522663" flipH="1">
                  <a:off x="1785808" y="3823719"/>
                  <a:ext cx="2293077" cy="1305900"/>
                </a:xfrm>
                <a:custGeom>
                  <a:avLst/>
                  <a:gdLst>
                    <a:gd name="connsiteX0" fmla="*/ 0 w 2350490"/>
                    <a:gd name="connsiteY0" fmla="*/ 1332935 h 1332935"/>
                    <a:gd name="connsiteX1" fmla="*/ 541798 w 2350490"/>
                    <a:gd name="connsiteY1" fmla="*/ 0 h 1332935"/>
                    <a:gd name="connsiteX2" fmla="*/ 1808692 w 2350490"/>
                    <a:gd name="connsiteY2" fmla="*/ 0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61666 w 2350490"/>
                    <a:gd name="connsiteY2" fmla="*/ 69397 h 1332935"/>
                    <a:gd name="connsiteX3" fmla="*/ 2350490 w 2350490"/>
                    <a:gd name="connsiteY3" fmla="*/ 1332935 h 1332935"/>
                    <a:gd name="connsiteX4" fmla="*/ 0 w 2350490"/>
                    <a:gd name="connsiteY4" fmla="*/ 1332935 h 1332935"/>
                    <a:gd name="connsiteX0" fmla="*/ 0 w 2350490"/>
                    <a:gd name="connsiteY0" fmla="*/ 1332935 h 1332935"/>
                    <a:gd name="connsiteX1" fmla="*/ 541798 w 2350490"/>
                    <a:gd name="connsiteY1" fmla="*/ 0 h 1332935"/>
                    <a:gd name="connsiteX2" fmla="*/ 1503178 w 2350490"/>
                    <a:gd name="connsiteY2" fmla="*/ 70973 h 1332935"/>
                    <a:gd name="connsiteX3" fmla="*/ 2350490 w 2350490"/>
                    <a:gd name="connsiteY3" fmla="*/ 1332935 h 1332935"/>
                    <a:gd name="connsiteX4" fmla="*/ 0 w 2350490"/>
                    <a:gd name="connsiteY4" fmla="*/ 1332935 h 1332935"/>
                    <a:gd name="connsiteX0" fmla="*/ 0 w 2339423"/>
                    <a:gd name="connsiteY0" fmla="*/ 1332935 h 1356645"/>
                    <a:gd name="connsiteX1" fmla="*/ 541798 w 2339423"/>
                    <a:gd name="connsiteY1" fmla="*/ 0 h 1356645"/>
                    <a:gd name="connsiteX2" fmla="*/ 1503178 w 2339423"/>
                    <a:gd name="connsiteY2" fmla="*/ 70973 h 1356645"/>
                    <a:gd name="connsiteX3" fmla="*/ 2339423 w 2339423"/>
                    <a:gd name="connsiteY3" fmla="*/ 1356645 h 1356645"/>
                    <a:gd name="connsiteX4" fmla="*/ 0 w 2339423"/>
                    <a:gd name="connsiteY4" fmla="*/ 1332935 h 1356645"/>
                    <a:gd name="connsiteX0" fmla="*/ 0 w 2339423"/>
                    <a:gd name="connsiteY0" fmla="*/ 1332935 h 1356645"/>
                    <a:gd name="connsiteX1" fmla="*/ 541798 w 2339423"/>
                    <a:gd name="connsiteY1" fmla="*/ 0 h 1356645"/>
                    <a:gd name="connsiteX2" fmla="*/ 1517346 w 2339423"/>
                    <a:gd name="connsiteY2" fmla="*/ 45378 h 1356645"/>
                    <a:gd name="connsiteX3" fmla="*/ 2339423 w 2339423"/>
                    <a:gd name="connsiteY3" fmla="*/ 1356645 h 1356645"/>
                    <a:gd name="connsiteX4" fmla="*/ 0 w 2339423"/>
                    <a:gd name="connsiteY4" fmla="*/ 1332935 h 1356645"/>
                    <a:gd name="connsiteX0" fmla="*/ 0 w 2334545"/>
                    <a:gd name="connsiteY0" fmla="*/ 1332935 h 1372093"/>
                    <a:gd name="connsiteX1" fmla="*/ 541798 w 2334545"/>
                    <a:gd name="connsiteY1" fmla="*/ 0 h 1372093"/>
                    <a:gd name="connsiteX2" fmla="*/ 1517346 w 2334545"/>
                    <a:gd name="connsiteY2" fmla="*/ 45378 h 1372093"/>
                    <a:gd name="connsiteX3" fmla="*/ 2334545 w 2334545"/>
                    <a:gd name="connsiteY3" fmla="*/ 1372093 h 1372093"/>
                    <a:gd name="connsiteX4" fmla="*/ 0 w 2334545"/>
                    <a:gd name="connsiteY4" fmla="*/ 1332935 h 1372093"/>
                    <a:gd name="connsiteX0" fmla="*/ 0 w 2294200"/>
                    <a:gd name="connsiteY0" fmla="*/ 1332935 h 1355594"/>
                    <a:gd name="connsiteX1" fmla="*/ 541798 w 2294200"/>
                    <a:gd name="connsiteY1" fmla="*/ 0 h 1355594"/>
                    <a:gd name="connsiteX2" fmla="*/ 1517346 w 2294200"/>
                    <a:gd name="connsiteY2" fmla="*/ 45378 h 1355594"/>
                    <a:gd name="connsiteX3" fmla="*/ 2294200 w 2294200"/>
                    <a:gd name="connsiteY3" fmla="*/ 1355594 h 1355594"/>
                    <a:gd name="connsiteX4" fmla="*/ 0 w 2294200"/>
                    <a:gd name="connsiteY4" fmla="*/ 1332935 h 1355594"/>
                    <a:gd name="connsiteX0" fmla="*/ 0 w 2293077"/>
                    <a:gd name="connsiteY0" fmla="*/ 1332935 h 1342010"/>
                    <a:gd name="connsiteX1" fmla="*/ 541798 w 2293077"/>
                    <a:gd name="connsiteY1" fmla="*/ 0 h 1342010"/>
                    <a:gd name="connsiteX2" fmla="*/ 1517346 w 2293077"/>
                    <a:gd name="connsiteY2" fmla="*/ 45378 h 1342010"/>
                    <a:gd name="connsiteX3" fmla="*/ 2293077 w 2293077"/>
                    <a:gd name="connsiteY3" fmla="*/ 1342010 h 1342010"/>
                    <a:gd name="connsiteX4" fmla="*/ 0 w 2293077"/>
                    <a:gd name="connsiteY4" fmla="*/ 1332935 h 1342010"/>
                    <a:gd name="connsiteX0" fmla="*/ 0 w 2293077"/>
                    <a:gd name="connsiteY0" fmla="*/ 1332935 h 1342010"/>
                    <a:gd name="connsiteX1" fmla="*/ 541798 w 2293077"/>
                    <a:gd name="connsiteY1" fmla="*/ 0 h 1342010"/>
                    <a:gd name="connsiteX2" fmla="*/ 1500595 w 2293077"/>
                    <a:gd name="connsiteY2" fmla="*/ 41290 h 1342010"/>
                    <a:gd name="connsiteX3" fmla="*/ 2293077 w 2293077"/>
                    <a:gd name="connsiteY3" fmla="*/ 1342010 h 1342010"/>
                    <a:gd name="connsiteX4" fmla="*/ 0 w 2293077"/>
                    <a:gd name="connsiteY4" fmla="*/ 1332935 h 1342010"/>
                    <a:gd name="connsiteX0" fmla="*/ 0 w 2293077"/>
                    <a:gd name="connsiteY0" fmla="*/ 1341052 h 1350127"/>
                    <a:gd name="connsiteX1" fmla="*/ 574937 w 2293077"/>
                    <a:gd name="connsiteY1" fmla="*/ 0 h 1350127"/>
                    <a:gd name="connsiteX2" fmla="*/ 1500595 w 2293077"/>
                    <a:gd name="connsiteY2" fmla="*/ 49407 h 1350127"/>
                    <a:gd name="connsiteX3" fmla="*/ 2293077 w 2293077"/>
                    <a:gd name="connsiteY3" fmla="*/ 1350127 h 1350127"/>
                    <a:gd name="connsiteX4" fmla="*/ 0 w 2293077"/>
                    <a:gd name="connsiteY4" fmla="*/ 1341052 h 1350127"/>
                    <a:gd name="connsiteX0" fmla="*/ 0 w 2293077"/>
                    <a:gd name="connsiteY0" fmla="*/ 1296825 h 1305900"/>
                    <a:gd name="connsiteX1" fmla="*/ 569754 w 2293077"/>
                    <a:gd name="connsiteY1" fmla="*/ 0 h 1305900"/>
                    <a:gd name="connsiteX2" fmla="*/ 1500595 w 2293077"/>
                    <a:gd name="connsiteY2" fmla="*/ 5180 h 1305900"/>
                    <a:gd name="connsiteX3" fmla="*/ 2293077 w 2293077"/>
                    <a:gd name="connsiteY3" fmla="*/ 1305900 h 1305900"/>
                    <a:gd name="connsiteX4" fmla="*/ 0 w 2293077"/>
                    <a:gd name="connsiteY4" fmla="*/ 1296825 h 130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077" h="1305900">
                      <a:moveTo>
                        <a:pt x="0" y="1296825"/>
                      </a:moveTo>
                      <a:lnTo>
                        <a:pt x="569754" y="0"/>
                      </a:lnTo>
                      <a:lnTo>
                        <a:pt x="1500595" y="5180"/>
                      </a:lnTo>
                      <a:lnTo>
                        <a:pt x="2293077" y="1305900"/>
                      </a:lnTo>
                      <a:lnTo>
                        <a:pt x="0" y="1296825"/>
                      </a:lnTo>
                      <a:close/>
                    </a:path>
                  </a:pathLst>
                </a:custGeom>
                <a:solidFill>
                  <a:schemeClr val="accent2"/>
                </a:solidFill>
                <a:ln>
                  <a:noFill/>
                </a:ln>
                <a:effectLst>
                  <a:outerShdw blurRad="107950" dist="12700" dir="5400000" algn="ctr">
                    <a:srgbClr val="000000"/>
                  </a:outerShdw>
                </a:effectLst>
                <a:scene3d>
                  <a:camera prst="orthographicFront" fov="0">
                    <a:rot lat="0" lon="0" rev="0"/>
                  </a:camera>
                  <a:lightRig rig="contrasting" dir="t">
                    <a:rot lat="0" lon="0" rev="12000000"/>
                  </a:lightRig>
                </a:scene3d>
                <a:sp3d contourW="44450" prstMaterial="plastic">
                  <a:bevelT w="114300" h="1143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grpSp>
          <p:sp>
            <p:nvSpPr>
              <p:cNvPr id="35" name="Hexagon 34"/>
              <p:cNvSpPr/>
              <p:nvPr/>
            </p:nvSpPr>
            <p:spPr bwMode="gray">
              <a:xfrm>
                <a:off x="2895600" y="2743200"/>
                <a:ext cx="2971800" cy="2133600"/>
              </a:xfrm>
              <a:prstGeom prst="hexagon">
                <a:avLst>
                  <a:gd name="adj" fmla="val 30380"/>
                  <a:gd name="vf" fmla="val 115470"/>
                </a:avLst>
              </a:prstGeom>
              <a:solidFill>
                <a:srgbClr val="FFFFFF">
                  <a:alpha val="30196"/>
                </a:srgbClr>
              </a:solidFill>
              <a:ln w="19050">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p:cNvSpPr/>
            <p:nvPr/>
          </p:nvSpPr>
          <p:spPr bwMode="white">
            <a:xfrm>
              <a:off x="4048952" y="2108537"/>
              <a:ext cx="987402" cy="695771"/>
            </a:xfrm>
            <a:prstGeom prst="rect">
              <a:avLst/>
            </a:prstGeom>
          </p:spPr>
          <p:txBody>
            <a:bodyPr wrap="none">
              <a:spAutoFit/>
            </a:bodyPr>
            <a:lstStyle/>
            <a:p>
              <a:pPr algn="ctr">
                <a:defRPr/>
              </a:pPr>
              <a:r>
                <a:rPr lang="en-US" sz="3600" b="1" kern="0" smtClean="0">
                  <a:solidFill>
                    <a:srgbClr val="FFFFFF"/>
                  </a:solidFill>
                </a:rPr>
                <a:t>W</a:t>
              </a:r>
              <a:r>
                <a:rPr lang="en-US" sz="2000" b="1" kern="0" smtClean="0">
                  <a:solidFill>
                    <a:srgbClr val="FFFFFF"/>
                  </a:solidFill>
                </a:rPr>
                <a:t>hy</a:t>
              </a:r>
              <a:endParaRPr lang="en-US" sz="2000" b="1" kern="0" dirty="0" smtClean="0">
                <a:solidFill>
                  <a:srgbClr val="FFFFFF"/>
                </a:solidFill>
              </a:endParaRPr>
            </a:p>
          </p:txBody>
        </p:sp>
        <p:sp>
          <p:nvSpPr>
            <p:cNvPr id="19" name="Rectangle 18"/>
            <p:cNvSpPr/>
            <p:nvPr/>
          </p:nvSpPr>
          <p:spPr bwMode="white">
            <a:xfrm rot="3361363">
              <a:off x="5704716" y="2659837"/>
              <a:ext cx="1078859" cy="695771"/>
            </a:xfrm>
            <a:prstGeom prst="rect">
              <a:avLst/>
            </a:prstGeom>
          </p:spPr>
          <p:txBody>
            <a:bodyPr wrap="none">
              <a:spAutoFit/>
            </a:bodyPr>
            <a:lstStyle/>
            <a:p>
              <a:pPr algn="ctr">
                <a:defRPr/>
              </a:pPr>
              <a:r>
                <a:rPr lang="en-US" sz="3600" b="1" kern="0" smtClean="0">
                  <a:solidFill>
                    <a:srgbClr val="FFFFFF"/>
                  </a:solidFill>
                </a:rPr>
                <a:t>W</a:t>
              </a:r>
              <a:r>
                <a:rPr lang="en-US" sz="2000" b="1" kern="0" smtClean="0">
                  <a:solidFill>
                    <a:srgbClr val="FFFFFF"/>
                  </a:solidFill>
                </a:rPr>
                <a:t>hat</a:t>
              </a:r>
              <a:endParaRPr lang="en-US" sz="2000" b="1" kern="0" dirty="0" smtClean="0">
                <a:solidFill>
                  <a:srgbClr val="FFFFFF"/>
                </a:solidFill>
              </a:endParaRPr>
            </a:p>
          </p:txBody>
        </p:sp>
        <p:sp>
          <p:nvSpPr>
            <p:cNvPr id="20" name="Rectangle 19"/>
            <p:cNvSpPr/>
            <p:nvPr/>
          </p:nvSpPr>
          <p:spPr bwMode="white">
            <a:xfrm>
              <a:off x="4102446" y="4996866"/>
              <a:ext cx="880413" cy="629507"/>
            </a:xfrm>
            <a:prstGeom prst="rect">
              <a:avLst/>
            </a:prstGeom>
          </p:spPr>
          <p:txBody>
            <a:bodyPr wrap="none">
              <a:spAutoFit/>
            </a:bodyPr>
            <a:lstStyle/>
            <a:p>
              <a:pPr algn="ctr">
                <a:defRPr/>
              </a:pPr>
              <a:r>
                <a:rPr lang="en-US" sz="3200" b="1" kern="0">
                  <a:solidFill>
                    <a:srgbClr val="FFFFFF"/>
                  </a:solidFill>
                </a:rPr>
                <a:t>H</a:t>
              </a:r>
              <a:r>
                <a:rPr lang="en-US" sz="2000" b="1" kern="0">
                  <a:solidFill>
                    <a:srgbClr val="FFFFFF"/>
                  </a:solidFill>
                </a:rPr>
                <a:t>ow</a:t>
              </a:r>
              <a:endParaRPr lang="en-US" sz="2000" b="1" kern="0" dirty="0" smtClean="0">
                <a:solidFill>
                  <a:srgbClr val="FFFFFF"/>
                </a:solidFill>
              </a:endParaRPr>
            </a:p>
          </p:txBody>
        </p:sp>
        <p:sp>
          <p:nvSpPr>
            <p:cNvPr id="21" name="Rectangle 20"/>
            <p:cNvSpPr/>
            <p:nvPr/>
          </p:nvSpPr>
          <p:spPr bwMode="white">
            <a:xfrm rot="17953530">
              <a:off x="2243995" y="2728437"/>
              <a:ext cx="1161690" cy="629507"/>
            </a:xfrm>
            <a:prstGeom prst="rect">
              <a:avLst/>
            </a:prstGeom>
          </p:spPr>
          <p:txBody>
            <a:bodyPr wrap="none">
              <a:spAutoFit/>
            </a:bodyPr>
            <a:lstStyle/>
            <a:p>
              <a:pPr algn="ctr">
                <a:defRPr/>
              </a:pPr>
              <a:r>
                <a:rPr lang="en-US" sz="3200" b="1" kern="0" smtClean="0">
                  <a:solidFill>
                    <a:srgbClr val="FFFFFF"/>
                  </a:solidFill>
                </a:rPr>
                <a:t>W</a:t>
              </a:r>
              <a:r>
                <a:rPr lang="en-US" sz="2000" b="1" kern="0" smtClean="0">
                  <a:solidFill>
                    <a:srgbClr val="FFFFFF"/>
                  </a:solidFill>
                </a:rPr>
                <a:t>here</a:t>
              </a:r>
              <a:endParaRPr lang="en-US" sz="2000" b="1" kern="0">
                <a:solidFill>
                  <a:srgbClr val="FFFFFF"/>
                </a:solidFill>
              </a:endParaRPr>
            </a:p>
          </p:txBody>
        </p:sp>
        <p:sp>
          <p:nvSpPr>
            <p:cNvPr id="22" name="Rectangle 21"/>
            <p:cNvSpPr/>
            <p:nvPr/>
          </p:nvSpPr>
          <p:spPr bwMode="white">
            <a:xfrm rot="3443597">
              <a:off x="2406934" y="4243134"/>
              <a:ext cx="1070232" cy="629507"/>
            </a:xfrm>
            <a:prstGeom prst="rect">
              <a:avLst/>
            </a:prstGeom>
          </p:spPr>
          <p:txBody>
            <a:bodyPr wrap="none">
              <a:spAutoFit/>
            </a:bodyPr>
            <a:lstStyle/>
            <a:p>
              <a:pPr algn="ctr">
                <a:defRPr/>
              </a:pPr>
              <a:r>
                <a:rPr lang="en-US" sz="3200" b="1" kern="0">
                  <a:solidFill>
                    <a:srgbClr val="FFFFFF"/>
                  </a:solidFill>
                </a:rPr>
                <a:t>W</a:t>
              </a:r>
              <a:r>
                <a:rPr lang="en-US" sz="2000" b="1" kern="0">
                  <a:solidFill>
                    <a:srgbClr val="FFFFFF"/>
                  </a:solidFill>
                </a:rPr>
                <a:t>hen</a:t>
              </a:r>
              <a:endParaRPr lang="en-US" sz="2000" b="1" kern="0" dirty="0">
                <a:solidFill>
                  <a:srgbClr val="FFFFFF"/>
                </a:solidFill>
              </a:endParaRPr>
            </a:p>
          </p:txBody>
        </p:sp>
        <p:sp>
          <p:nvSpPr>
            <p:cNvPr id="23" name="Rectangle 22"/>
            <p:cNvSpPr/>
            <p:nvPr/>
          </p:nvSpPr>
          <p:spPr bwMode="white">
            <a:xfrm rot="18338796">
              <a:off x="5777077" y="4231534"/>
              <a:ext cx="902846" cy="629507"/>
            </a:xfrm>
            <a:prstGeom prst="rect">
              <a:avLst/>
            </a:prstGeom>
          </p:spPr>
          <p:txBody>
            <a:bodyPr wrap="none">
              <a:spAutoFit/>
            </a:bodyPr>
            <a:lstStyle/>
            <a:p>
              <a:pPr algn="ctr">
                <a:defRPr/>
              </a:pPr>
              <a:r>
                <a:rPr lang="en-US" sz="3200" b="1" kern="0" smtClean="0">
                  <a:solidFill>
                    <a:srgbClr val="FFFFFF"/>
                  </a:solidFill>
                </a:rPr>
                <a:t>W</a:t>
              </a:r>
              <a:r>
                <a:rPr lang="en-US" b="1" kern="0" smtClean="0">
                  <a:solidFill>
                    <a:srgbClr val="FFFFFF"/>
                  </a:solidFill>
                </a:rPr>
                <a:t>ho</a:t>
              </a:r>
              <a:endParaRPr lang="en-US" b="1" kern="0" dirty="0" smtClean="0">
                <a:solidFill>
                  <a:srgbClr val="FFFFFF"/>
                </a:solidFill>
              </a:endParaRPr>
            </a:p>
          </p:txBody>
        </p:sp>
        <p:sp>
          <p:nvSpPr>
            <p:cNvPr id="24" name="Rectangle 21"/>
            <p:cNvSpPr>
              <a:spLocks noChangeArrowheads="1"/>
            </p:cNvSpPr>
            <p:nvPr/>
          </p:nvSpPr>
          <p:spPr bwMode="auto">
            <a:xfrm>
              <a:off x="437757" y="1398812"/>
              <a:ext cx="1828799" cy="1656598"/>
            </a:xfrm>
            <a:prstGeom prst="rect">
              <a:avLst/>
            </a:prstGeom>
            <a:noFill/>
            <a:ln w="9525">
              <a:noFill/>
              <a:miter lim="800000"/>
              <a:headEnd/>
              <a:tailEnd/>
            </a:ln>
            <a:effectLst/>
          </p:spPr>
          <p:txBody>
            <a:bodyPr wrap="square" lIns="0" tIns="0" rIns="0" bIns="0">
              <a:spAutoFit/>
            </a:bodyPr>
            <a:lstStyle/>
            <a:p>
              <a:pPr algn="ctr"/>
              <a:r>
                <a:rPr lang="en-US" sz="2000" b="1" smtClean="0"/>
                <a:t>Bạn </a:t>
              </a:r>
              <a:r>
                <a:rPr lang="en-US" sz="2000" b="1"/>
                <a:t>sẽ làm công việc đó ở đâu (tại phòng, ban nào, đơn vị nào?)</a:t>
              </a:r>
            </a:p>
          </p:txBody>
        </p:sp>
        <p:sp>
          <p:nvSpPr>
            <p:cNvPr id="30" name="Rectangle 21"/>
            <p:cNvSpPr>
              <a:spLocks noChangeArrowheads="1"/>
            </p:cNvSpPr>
            <p:nvPr/>
          </p:nvSpPr>
          <p:spPr bwMode="auto">
            <a:xfrm>
              <a:off x="365806" y="4572000"/>
              <a:ext cx="1828799" cy="1987917"/>
            </a:xfrm>
            <a:prstGeom prst="rect">
              <a:avLst/>
            </a:prstGeom>
            <a:noFill/>
            <a:ln w="9525">
              <a:noFill/>
              <a:miter lim="800000"/>
              <a:headEnd/>
              <a:tailEnd/>
            </a:ln>
            <a:effectLst/>
          </p:spPr>
          <p:txBody>
            <a:bodyPr wrap="square" lIns="0" tIns="0" rIns="0" bIns="0">
              <a:spAutoFit/>
            </a:bodyPr>
            <a:lstStyle/>
            <a:p>
              <a:pPr algn="just"/>
              <a:r>
                <a:rPr lang="en-US" sz="2000" b="1"/>
                <a:t>Khi nào (từ ngày nào đến ngày nào) bạn phải hoàn thành công việc đó?</a:t>
              </a:r>
            </a:p>
          </p:txBody>
        </p:sp>
        <p:sp>
          <p:nvSpPr>
            <p:cNvPr id="31" name="Rectangle 21"/>
            <p:cNvSpPr>
              <a:spLocks noChangeArrowheads="1"/>
            </p:cNvSpPr>
            <p:nvPr/>
          </p:nvSpPr>
          <p:spPr bwMode="auto">
            <a:xfrm>
              <a:off x="7299845" y="1291150"/>
              <a:ext cx="1638121" cy="2319237"/>
            </a:xfrm>
            <a:prstGeom prst="rect">
              <a:avLst/>
            </a:prstGeom>
            <a:noFill/>
            <a:ln w="9525">
              <a:noFill/>
              <a:miter lim="800000"/>
              <a:headEnd/>
              <a:tailEnd/>
            </a:ln>
            <a:effectLst/>
          </p:spPr>
          <p:txBody>
            <a:bodyPr wrap="square" lIns="0" tIns="0" rIns="0" bIns="0">
              <a:spAutoFit/>
            </a:bodyPr>
            <a:lstStyle/>
            <a:p>
              <a:pPr algn="just"/>
              <a:r>
                <a:rPr lang="en-US" sz="2000" b="1"/>
                <a:t>Xác định nội dung công việc, bạn phải làm những việc gì để hoàn thành công việc đó?</a:t>
              </a:r>
            </a:p>
          </p:txBody>
        </p:sp>
        <p:sp>
          <p:nvSpPr>
            <p:cNvPr id="32" name="Rectangle 21"/>
            <p:cNvSpPr>
              <a:spLocks noChangeArrowheads="1"/>
            </p:cNvSpPr>
            <p:nvPr/>
          </p:nvSpPr>
          <p:spPr bwMode="auto">
            <a:xfrm>
              <a:off x="6904299" y="4572000"/>
              <a:ext cx="1828800" cy="2319237"/>
            </a:xfrm>
            <a:prstGeom prst="rect">
              <a:avLst/>
            </a:prstGeom>
            <a:noFill/>
            <a:ln w="9525">
              <a:noFill/>
              <a:miter lim="800000"/>
              <a:headEnd/>
              <a:tailEnd/>
            </a:ln>
            <a:effectLst/>
          </p:spPr>
          <p:txBody>
            <a:bodyPr wrap="square" lIns="0" tIns="0" rIns="0" bIns="0">
              <a:spAutoFit/>
            </a:bodyPr>
            <a:lstStyle/>
            <a:p>
              <a:pPr algn="just">
                <a:defRPr/>
              </a:pPr>
              <a:r>
                <a:rPr lang="en-US" sz="2000" b="1"/>
                <a:t>Bạn sẽ cộng tác với ai, cần hỗ trợ từ ai để làm công việc đó? Ai kiểm tra, ai chịu trách nhiệm</a:t>
              </a:r>
              <a:endParaRPr lang="en-US" sz="2000" b="1" kern="0" dirty="0">
                <a:effectLst>
                  <a:outerShdw blurRad="25400" dist="25400" dir="2700000" algn="tl">
                    <a:srgbClr val="000000">
                      <a:alpha val="35000"/>
                    </a:srgbClr>
                  </a:outerShdw>
                </a:effectLst>
              </a:endParaRPr>
            </a:p>
          </p:txBody>
        </p:sp>
        <p:sp>
          <p:nvSpPr>
            <p:cNvPr id="33" name="Rectangle 21"/>
            <p:cNvSpPr>
              <a:spLocks noChangeArrowheads="1"/>
            </p:cNvSpPr>
            <p:nvPr/>
          </p:nvSpPr>
          <p:spPr bwMode="auto">
            <a:xfrm>
              <a:off x="3066852" y="985464"/>
              <a:ext cx="2971800" cy="662639"/>
            </a:xfrm>
            <a:prstGeom prst="rect">
              <a:avLst/>
            </a:prstGeom>
            <a:noFill/>
            <a:ln w="9525">
              <a:noFill/>
              <a:miter lim="800000"/>
              <a:headEnd/>
              <a:tailEnd/>
            </a:ln>
            <a:effectLst/>
          </p:spPr>
          <p:txBody>
            <a:bodyPr wrap="square" lIns="0" tIns="0" rIns="0" bIns="0">
              <a:spAutoFit/>
            </a:bodyPr>
            <a:lstStyle/>
            <a:p>
              <a:pPr algn="ctr">
                <a:defRPr/>
              </a:pPr>
              <a:r>
                <a:rPr lang="en-US" sz="2000" b="1"/>
                <a:t>Xác định mục tiêu, yêu cầu của công việc</a:t>
              </a:r>
              <a:endParaRPr lang="en-US" sz="2000" b="1" kern="0" dirty="0">
                <a:effectLst>
                  <a:outerShdw blurRad="25400" dist="25400" dir="2700000" algn="tl">
                    <a:srgbClr val="000000">
                      <a:alpha val="35000"/>
                    </a:srgbClr>
                  </a:outerShdw>
                </a:effectLst>
              </a:endParaRPr>
            </a:p>
          </p:txBody>
        </p:sp>
        <p:sp>
          <p:nvSpPr>
            <p:cNvPr id="34" name="Rectangle 21"/>
            <p:cNvSpPr>
              <a:spLocks noChangeArrowheads="1"/>
            </p:cNvSpPr>
            <p:nvPr/>
          </p:nvSpPr>
          <p:spPr bwMode="auto">
            <a:xfrm>
              <a:off x="3078433" y="5897853"/>
              <a:ext cx="2971800" cy="662639"/>
            </a:xfrm>
            <a:prstGeom prst="rect">
              <a:avLst/>
            </a:prstGeom>
            <a:noFill/>
            <a:ln w="9525">
              <a:noFill/>
              <a:miter lim="800000"/>
              <a:headEnd/>
              <a:tailEnd/>
            </a:ln>
            <a:effectLst/>
          </p:spPr>
          <p:txBody>
            <a:bodyPr wrap="square" lIns="0" tIns="0" rIns="0" bIns="0">
              <a:spAutoFit/>
            </a:bodyPr>
            <a:lstStyle/>
            <a:p>
              <a:pPr algn="ctr"/>
              <a:r>
                <a:rPr lang="en-US" sz="2000" b="1"/>
                <a:t>Thực hiện công việc đó như thế </a:t>
              </a:r>
              <a:r>
                <a:rPr lang="en-US" sz="2000" b="1" smtClean="0"/>
                <a:t>nào</a:t>
              </a:r>
              <a:endParaRPr lang="en-US" sz="2000" b="1"/>
            </a:p>
          </p:txBody>
        </p:sp>
        <p:sp>
          <p:nvSpPr>
            <p:cNvPr id="17" name="Rectangle 16"/>
            <p:cNvSpPr/>
            <p:nvPr/>
          </p:nvSpPr>
          <p:spPr>
            <a:xfrm>
              <a:off x="3322307" y="3291296"/>
              <a:ext cx="2438400" cy="894563"/>
            </a:xfrm>
            <a:prstGeom prst="rect">
              <a:avLst/>
            </a:prstGeom>
          </p:spPr>
          <p:txBody>
            <a:bodyPr wrap="square">
              <a:spAutoFit/>
            </a:bodyPr>
            <a:lstStyle/>
            <a:p>
              <a:pPr algn="ctr"/>
              <a:r>
                <a:rPr lang="en-US" sz="2400" b="1" smtClean="0"/>
                <a:t>PHƯƠNG PHÁP 5W1H</a:t>
              </a:r>
              <a:endParaRPr lang="en-US" sz="2400" b="1"/>
            </a:p>
          </p:txBody>
        </p:sp>
      </p:grpSp>
      <p:sp>
        <p:nvSpPr>
          <p:cNvPr id="27"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133570979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KẾT LUẬN</a:t>
            </a:r>
            <a:endParaRPr lang="en-US"/>
          </a:p>
        </p:txBody>
      </p:sp>
      <p:sp>
        <p:nvSpPr>
          <p:cNvPr id="3" name="Content Placeholder 2"/>
          <p:cNvSpPr>
            <a:spLocks noGrp="1"/>
          </p:cNvSpPr>
          <p:nvPr>
            <p:ph idx="1"/>
          </p:nvPr>
        </p:nvSpPr>
        <p:spPr/>
        <p:txBody>
          <a:bodyPr/>
          <a:lstStyle/>
          <a:p>
            <a:pPr marL="0" indent="0" algn="just">
              <a:buNone/>
            </a:pPr>
            <a:r>
              <a:rPr lang="en-US" sz="4000" smtClean="0"/>
              <a:t>Nếu thực hiện các nhiệm vụ được giao như trên, bạn sẽ rèn được cho mình thói quen giải quyết công việc một cách khoa học và linh hoạt. </a:t>
            </a:r>
          </a:p>
          <a:p>
            <a:pPr marL="0" indent="0" algn="ctr">
              <a:buNone/>
            </a:pPr>
            <a:endParaRPr lang="en-US" sz="4000" smtClean="0"/>
          </a:p>
          <a:p>
            <a:pPr marL="0" indent="0" algn="ctr">
              <a:buNone/>
            </a:pPr>
            <a:r>
              <a:rPr lang="en-US" sz="4400" smtClean="0">
                <a:solidFill>
                  <a:srgbClr val="FF0000"/>
                </a:solidFill>
              </a:rPr>
              <a:t>Chúc các bạn thành công!</a:t>
            </a:r>
          </a:p>
        </p:txBody>
      </p:sp>
      <p:sp>
        <p:nvSpPr>
          <p:cNvPr id="4" name="Freeform 195"/>
          <p:cNvSpPr>
            <a:spLocks/>
          </p:cNvSpPr>
          <p:nvPr/>
        </p:nvSpPr>
        <p:spPr bwMode="gray">
          <a:xfrm flipH="1">
            <a:off x="8134350" y="571500"/>
            <a:ext cx="381000" cy="354013"/>
          </a:xfrm>
          <a:custGeom>
            <a:avLst/>
            <a:gdLst>
              <a:gd name="T0" fmla="*/ 0 w 832"/>
              <a:gd name="T1" fmla="*/ 50937 h 834"/>
              <a:gd name="T2" fmla="*/ 51288 w 832"/>
              <a:gd name="T3" fmla="*/ 1273 h 834"/>
              <a:gd name="T4" fmla="*/ 332917 w 832"/>
              <a:gd name="T5" fmla="*/ 1273 h 834"/>
              <a:gd name="T6" fmla="*/ 381000 w 832"/>
              <a:gd name="T7" fmla="*/ 44994 h 834"/>
              <a:gd name="T8" fmla="*/ 381000 w 832"/>
              <a:gd name="T9" fmla="*/ 308170 h 834"/>
              <a:gd name="T10" fmla="*/ 339786 w 832"/>
              <a:gd name="T11" fmla="*/ 353164 h 834"/>
              <a:gd name="T12" fmla="*/ 48541 w 832"/>
              <a:gd name="T13" fmla="*/ 354013 h 834"/>
              <a:gd name="T14" fmla="*/ 458 w 832"/>
              <a:gd name="T15" fmla="*/ 309443 h 834"/>
              <a:gd name="T16" fmla="*/ 0 w 832"/>
              <a:gd name="T17" fmla="*/ 50937 h 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2" h="834">
                <a:moveTo>
                  <a:pt x="0" y="120"/>
                </a:moveTo>
                <a:cubicBezTo>
                  <a:pt x="0" y="120"/>
                  <a:pt x="6" y="0"/>
                  <a:pt x="112" y="3"/>
                </a:cubicBezTo>
                <a:cubicBezTo>
                  <a:pt x="419" y="3"/>
                  <a:pt x="727" y="3"/>
                  <a:pt x="727" y="3"/>
                </a:cubicBezTo>
                <a:cubicBezTo>
                  <a:pt x="832" y="14"/>
                  <a:pt x="832" y="106"/>
                  <a:pt x="832" y="106"/>
                </a:cubicBezTo>
                <a:cubicBezTo>
                  <a:pt x="832" y="106"/>
                  <a:pt x="832" y="416"/>
                  <a:pt x="832" y="726"/>
                </a:cubicBezTo>
                <a:cubicBezTo>
                  <a:pt x="826" y="820"/>
                  <a:pt x="742" y="832"/>
                  <a:pt x="742" y="832"/>
                </a:cubicBezTo>
                <a:lnTo>
                  <a:pt x="106" y="834"/>
                </a:lnTo>
                <a:cubicBezTo>
                  <a:pt x="106" y="834"/>
                  <a:pt x="4" y="824"/>
                  <a:pt x="1" y="729"/>
                </a:cubicBezTo>
                <a:cubicBezTo>
                  <a:pt x="0" y="424"/>
                  <a:pt x="0" y="120"/>
                  <a:pt x="0" y="120"/>
                </a:cubicBezTo>
                <a:close/>
              </a:path>
            </a:pathLst>
          </a:custGeom>
          <a:blipFill dpi="0" rotWithShape="1">
            <a:blip r:embed="rId2"/>
            <a:srcRect/>
            <a:stretch>
              <a:fillRect/>
            </a:stretch>
          </a:blipFill>
          <a:ln>
            <a:noFill/>
          </a:ln>
          <a:effectLst/>
          <a:extLst>
            <a:ext uri="{91240B29-F687-4F45-9708-019B960494DF}">
              <a14:hiddenLine xmlns:a14="http://schemas.microsoft.com/office/drawing/2010/main" w="19050" cap="flat" cmpd="sng">
                <a:solidFill>
                  <a:srgbClr val="FFFFFF">
                    <a:alpha val="70195"/>
                  </a:srgbClr>
                </a:solidFill>
                <a:prstDash val="solid"/>
                <a:round/>
                <a:headEnd/>
                <a:tailEnd/>
              </a14:hiddenLine>
            </a:ext>
            <a:ext uri="{AF507438-7753-43E0-B8FC-AC1667EBCBE1}">
              <a14:hiddenEffects xmlns:a14="http://schemas.microsoft.com/office/drawing/2010/main">
                <a:effectLst>
                  <a:outerShdw dist="28398" dir="12393903" algn="ctr" rotWithShape="0">
                    <a:schemeClr val="tx2"/>
                  </a:outerShdw>
                </a:effectLst>
              </a14:hiddenEffects>
            </a:ext>
          </a:extLst>
        </p:spPr>
        <p:txBody>
          <a:bodyPr/>
          <a:lstStyle/>
          <a:p>
            <a:endParaRPr lang="vi-VN"/>
          </a:p>
        </p:txBody>
      </p:sp>
    </p:spTree>
    <p:extLst>
      <p:ext uri="{BB962C8B-B14F-4D97-AF65-F5344CB8AC3E}">
        <p14:creationId xmlns:p14="http://schemas.microsoft.com/office/powerpoint/2010/main" val="43687270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circle(in)">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562600"/>
            <a:ext cx="7924800" cy="685800"/>
          </a:xfrm>
        </p:spPr>
        <p:txBody>
          <a:bodyPr/>
          <a:lstStyle/>
          <a:p>
            <a:pPr marL="0" indent="0"/>
            <a:r>
              <a:rPr lang="en-US" smtClean="0"/>
              <a:t>XIN CẢM ƠN QUÝ VỊ ĐÃ LẮNG NGHE!</a:t>
            </a:r>
            <a:endParaRPr lang="en-US"/>
          </a:p>
        </p:txBody>
      </p:sp>
    </p:spTree>
    <p:extLst>
      <p:ext uri="{BB962C8B-B14F-4D97-AF65-F5344CB8AC3E}">
        <p14:creationId xmlns:p14="http://schemas.microsoft.com/office/powerpoint/2010/main" val="127001307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348TGp_best_ligh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lnDef>
  </a:objectDefaults>
  <a:extraClrSchemeLst>
    <a:extraClrScheme>
      <a:clrScheme name="341 1">
        <a:dk1>
          <a:srgbClr val="3C5774"/>
        </a:dk1>
        <a:lt1>
          <a:srgbClr val="FFFFFF"/>
        </a:lt1>
        <a:dk2>
          <a:srgbClr val="000000"/>
        </a:dk2>
        <a:lt2>
          <a:srgbClr val="C3C8CD"/>
        </a:lt2>
        <a:accent1>
          <a:srgbClr val="8AB8CC"/>
        </a:accent1>
        <a:accent2>
          <a:srgbClr val="A7D5BF"/>
        </a:accent2>
        <a:accent3>
          <a:srgbClr val="FFFFFF"/>
        </a:accent3>
        <a:accent4>
          <a:srgbClr val="324962"/>
        </a:accent4>
        <a:accent5>
          <a:srgbClr val="C4D8E2"/>
        </a:accent5>
        <a:accent6>
          <a:srgbClr val="97C1AD"/>
        </a:accent6>
        <a:hlink>
          <a:srgbClr val="B1B2E1"/>
        </a:hlink>
        <a:folHlink>
          <a:srgbClr val="FBBD9B"/>
        </a:folHlink>
      </a:clrScheme>
      <a:clrMap bg1="lt1" tx1="dk1" bg2="lt2" tx2="dk2" accent1="accent1" accent2="accent2" accent3="accent3" accent4="accent4" accent5="accent5" accent6="accent6" hlink="hlink" folHlink="folHlink"/>
    </a:extraClrScheme>
    <a:extraClrScheme>
      <a:clrScheme name="341 2">
        <a:dk1>
          <a:srgbClr val="96406B"/>
        </a:dk1>
        <a:lt1>
          <a:srgbClr val="FFFFFF"/>
        </a:lt1>
        <a:dk2>
          <a:srgbClr val="000000"/>
        </a:dk2>
        <a:lt2>
          <a:srgbClr val="9BA3AB"/>
        </a:lt2>
        <a:accent1>
          <a:srgbClr val="CC89AA"/>
        </a:accent1>
        <a:accent2>
          <a:srgbClr val="CAB8E2"/>
        </a:accent2>
        <a:accent3>
          <a:srgbClr val="FFFFFF"/>
        </a:accent3>
        <a:accent4>
          <a:srgbClr val="7F355A"/>
        </a:accent4>
        <a:accent5>
          <a:srgbClr val="E2C4D2"/>
        </a:accent5>
        <a:accent6>
          <a:srgbClr val="B7A6CD"/>
        </a:accent6>
        <a:hlink>
          <a:srgbClr val="A4C7EE"/>
        </a:hlink>
        <a:folHlink>
          <a:srgbClr val="B4D791"/>
        </a:folHlink>
      </a:clrScheme>
      <a:clrMap bg1="lt1" tx1="dk1" bg2="lt2" tx2="dk2" accent1="accent1" accent2="accent2" accent3="accent3" accent4="accent4" accent5="accent5" accent6="accent6" hlink="hlink" folHlink="folHlink"/>
    </a:extraClrScheme>
    <a:extraClrScheme>
      <a:clrScheme name="341 3">
        <a:dk1>
          <a:srgbClr val="4F784C"/>
        </a:dk1>
        <a:lt1>
          <a:srgbClr val="FFFFFF"/>
        </a:lt1>
        <a:dk2>
          <a:srgbClr val="000000"/>
        </a:dk2>
        <a:lt2>
          <a:srgbClr val="C3C8CD"/>
        </a:lt2>
        <a:accent1>
          <a:srgbClr val="9BBD98"/>
        </a:accent1>
        <a:accent2>
          <a:srgbClr val="A1D1F1"/>
        </a:accent2>
        <a:accent3>
          <a:srgbClr val="FFFFFF"/>
        </a:accent3>
        <a:accent4>
          <a:srgbClr val="426540"/>
        </a:accent4>
        <a:accent5>
          <a:srgbClr val="CBDBCA"/>
        </a:accent5>
        <a:accent6>
          <a:srgbClr val="91BDDA"/>
        </a:accent6>
        <a:hlink>
          <a:srgbClr val="C4A2D2"/>
        </a:hlink>
        <a:folHlink>
          <a:srgbClr val="DCC89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348TGp_best_ligh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341">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accent1">
                <a:gamma/>
                <a:shade val="76078"/>
                <a:invGamma/>
              </a:schemeClr>
            </a:gs>
            <a:gs pos="100000">
              <a:schemeClr val="accent1"/>
            </a:gs>
          </a:gsLst>
          <a:lin ang="18900000" scaled="1"/>
        </a:gradFill>
        <a:ln>
          <a:noFill/>
        </a:ln>
        <a:effectLst/>
        <a:scene3d>
          <a:camera prst="legacyPerspectiveTopRight"/>
          <a:lightRig rig="legacyNormal2" dir="t"/>
        </a:scene3d>
        <a:sp3d extrusionH="430200" prstMaterial="legacyMetal">
          <a:bevelT w="13500" h="13500" prst="angle"/>
          <a:bevelB w="13500" h="13500" prst="angle"/>
          <a:extrusionClr>
            <a:srgbClr val="7FAF45"/>
          </a:extrusionClr>
        </a:sp3d>
        <a:extLst>
          <a:ext uri="{91240B29-F687-4F45-9708-019B960494DF}">
            <a14:hiddenLine xmlns:a14="http://schemas.microsoft.com/office/drawing/2010/main" w="19050" cap="flat" cmpd="sng" algn="ctr">
              <a:noFill/>
              <a:prstDash val="solid"/>
              <a:round/>
              <a:headEnd type="none" w="med" len="med"/>
              <a:tailEnd type="none" w="med" len="med"/>
            </a14:hiddenLine>
          </a:ext>
          <a:ext uri="{AF507438-7753-43E0-B8FC-AC1667EBCBE1}">
            <a14:hiddenEffects xmlns:a14="http://schemas.microsoft.com/office/drawing/2010/main">
              <a:effectLst>
                <a:outerShdw dist="28398" dir="12393903" algn="ctr" rotWithShape="0">
                  <a:schemeClr val="tx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25000" smtClean="0">
            <a:ln>
              <a:noFill/>
            </a:ln>
            <a:solidFill>
              <a:schemeClr val="tx1"/>
            </a:solidFill>
            <a:effectLst/>
            <a:latin typeface="Arial" charset="0"/>
          </a:defRPr>
        </a:defPPr>
      </a:lstStyle>
    </a:lnDef>
  </a:objectDefaults>
  <a:extraClrSchemeLst>
    <a:extraClrScheme>
      <a:clrScheme name="341 1">
        <a:dk1>
          <a:srgbClr val="3C5774"/>
        </a:dk1>
        <a:lt1>
          <a:srgbClr val="FFFFFF"/>
        </a:lt1>
        <a:dk2>
          <a:srgbClr val="000000"/>
        </a:dk2>
        <a:lt2>
          <a:srgbClr val="C3C8CD"/>
        </a:lt2>
        <a:accent1>
          <a:srgbClr val="8AB8CC"/>
        </a:accent1>
        <a:accent2>
          <a:srgbClr val="A7D5BF"/>
        </a:accent2>
        <a:accent3>
          <a:srgbClr val="FFFFFF"/>
        </a:accent3>
        <a:accent4>
          <a:srgbClr val="324962"/>
        </a:accent4>
        <a:accent5>
          <a:srgbClr val="C4D8E2"/>
        </a:accent5>
        <a:accent6>
          <a:srgbClr val="97C1AD"/>
        </a:accent6>
        <a:hlink>
          <a:srgbClr val="B1B2E1"/>
        </a:hlink>
        <a:folHlink>
          <a:srgbClr val="FBBD9B"/>
        </a:folHlink>
      </a:clrScheme>
      <a:clrMap bg1="lt1" tx1="dk1" bg2="lt2" tx2="dk2" accent1="accent1" accent2="accent2" accent3="accent3" accent4="accent4" accent5="accent5" accent6="accent6" hlink="hlink" folHlink="folHlink"/>
    </a:extraClrScheme>
    <a:extraClrScheme>
      <a:clrScheme name="341 2">
        <a:dk1>
          <a:srgbClr val="96406B"/>
        </a:dk1>
        <a:lt1>
          <a:srgbClr val="FFFFFF"/>
        </a:lt1>
        <a:dk2>
          <a:srgbClr val="000000"/>
        </a:dk2>
        <a:lt2>
          <a:srgbClr val="9BA3AB"/>
        </a:lt2>
        <a:accent1>
          <a:srgbClr val="CC89AA"/>
        </a:accent1>
        <a:accent2>
          <a:srgbClr val="CAB8E2"/>
        </a:accent2>
        <a:accent3>
          <a:srgbClr val="FFFFFF"/>
        </a:accent3>
        <a:accent4>
          <a:srgbClr val="7F355A"/>
        </a:accent4>
        <a:accent5>
          <a:srgbClr val="E2C4D2"/>
        </a:accent5>
        <a:accent6>
          <a:srgbClr val="B7A6CD"/>
        </a:accent6>
        <a:hlink>
          <a:srgbClr val="A4C7EE"/>
        </a:hlink>
        <a:folHlink>
          <a:srgbClr val="B4D791"/>
        </a:folHlink>
      </a:clrScheme>
      <a:clrMap bg1="lt1" tx1="dk1" bg2="lt2" tx2="dk2" accent1="accent1" accent2="accent2" accent3="accent3" accent4="accent4" accent5="accent5" accent6="accent6" hlink="hlink" folHlink="folHlink"/>
    </a:extraClrScheme>
    <a:extraClrScheme>
      <a:clrScheme name="341 3">
        <a:dk1>
          <a:srgbClr val="4F784C"/>
        </a:dk1>
        <a:lt1>
          <a:srgbClr val="FFFFFF"/>
        </a:lt1>
        <a:dk2>
          <a:srgbClr val="000000"/>
        </a:dk2>
        <a:lt2>
          <a:srgbClr val="C3C8CD"/>
        </a:lt2>
        <a:accent1>
          <a:srgbClr val="9BBD98"/>
        </a:accent1>
        <a:accent2>
          <a:srgbClr val="A1D1F1"/>
        </a:accent2>
        <a:accent3>
          <a:srgbClr val="FFFFFF"/>
        </a:accent3>
        <a:accent4>
          <a:srgbClr val="426540"/>
        </a:accent4>
        <a:accent5>
          <a:srgbClr val="CBDBCA"/>
        </a:accent5>
        <a:accent6>
          <a:srgbClr val="91BDDA"/>
        </a:accent6>
        <a:hlink>
          <a:srgbClr val="C4A2D2"/>
        </a:hlink>
        <a:folHlink>
          <a:srgbClr val="DCC89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ThemeGallery  PowerTemplate</Template>
  <TotalTime>943</TotalTime>
  <Words>1468</Words>
  <Application>Microsoft Office PowerPoint</Application>
  <PresentationFormat>On-screen Show (4:3)</PresentationFormat>
  <Paragraphs>137</Paragraphs>
  <Slides>16</Slides>
  <Notes>1</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348TGp_best_light</vt:lpstr>
      <vt:lpstr>1_348TGp_best_light</vt:lpstr>
      <vt:lpstr>TỔ CHỨC CÔNG VIỆC         CÁ NHÂN HIỆU QUẢ</vt:lpstr>
      <vt:lpstr>TỔ CHỨC CÔNG VIỆC CÁ NHÂN  HIỆU QUẢ</vt:lpstr>
      <vt:lpstr>CÁC CÔNG VIỆC CẦN XÁC ĐỊNH KHI NHẬN NHIỆM VỤ</vt:lpstr>
      <vt:lpstr>1. PHÂN LOẠI CÔNG VIỆC THEO THỨ TỰ ƯU TIÊN</vt:lpstr>
      <vt:lpstr>2. QUẢN LÝ, SẮP XẾP HỒ SƠ</vt:lpstr>
      <vt:lpstr>2. QUẢN LÝ, SẮP XẾP HỒ SƠ</vt:lpstr>
      <vt:lpstr>2. QUẢN LÝ, SẮP XẾP HỒ SƠ</vt:lpstr>
      <vt:lpstr>3. SẮP XẾP CHỖ LÀM VIỆC</vt:lpstr>
      <vt:lpstr>4. QUẢN LÝ THÔNG TIN</vt:lpstr>
      <vt:lpstr>4. QUẢN LÝ THÔNG TIN</vt:lpstr>
      <vt:lpstr>4. QUẢN LÝ THÔNG TIN</vt:lpstr>
      <vt:lpstr>4. QUẢN LÝ THÔNG TIN</vt:lpstr>
      <vt:lpstr>5. LẬP KẾ HOẠCH CÔNG TÁC</vt:lpstr>
      <vt:lpstr>5. LẬP KẾ HOẠCH CÔNG TÁC</vt:lpstr>
      <vt:lpstr>KẾT LUẬN</vt:lpstr>
      <vt:lpstr>XIN CẢM ƠN QUÝ VỊ ĐÃ LẮNG NGHE!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 CHỨC CÔNG VIỆC CÁ NHÂN HIỆU QUẢ</dc:title>
  <dc:creator>ULTIMATE</dc:creator>
  <cp:lastModifiedBy>Admin</cp:lastModifiedBy>
  <cp:revision>112</cp:revision>
  <dcterms:created xsi:type="dcterms:W3CDTF">2015-12-14T14:21:34Z</dcterms:created>
  <dcterms:modified xsi:type="dcterms:W3CDTF">2015-12-16T09:54:49Z</dcterms:modified>
</cp:coreProperties>
</file>